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8" autoAdjust="0"/>
    <p:restoredTop sz="94660"/>
  </p:normalViewPr>
  <p:slideViewPr>
    <p:cSldViewPr snapToGrid="0">
      <p:cViewPr varScale="1">
        <p:scale>
          <a:sx n="114" d="100"/>
          <a:sy n="114" d="100"/>
        </p:scale>
        <p:origin x="36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493A62-A34D-448B-9FB7-6A830DAE071E}" type="datetimeFigureOut">
              <a:rPr lang="en-US" smtClean="0"/>
              <a:t>11/16/2021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80FE72-A531-428F-BCFB-88B99D028C9D}" type="slidenum">
              <a:rPr lang="en-US" smtClean="0"/>
              <a:t>‹#›</a:t>
            </a:fld>
            <a:endParaRPr lang="en-US"/>
          </a:p>
        </p:txBody>
      </p:sp>
    </p:spTree>
    <p:extLst>
      <p:ext uri="{BB962C8B-B14F-4D97-AF65-F5344CB8AC3E}">
        <p14:creationId xmlns:p14="http://schemas.microsoft.com/office/powerpoint/2010/main" val="3164029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October: Why Inclusion, Diversity and Belonging Matters</a:t>
            </a:r>
          </a:p>
          <a:p>
            <a:r>
              <a:rPr lang="en-US" dirty="0"/>
              <a:t>November: Why Health Equity Matters</a:t>
            </a:r>
          </a:p>
          <a:p>
            <a:pPr marL="81915" marR="291465" lvl="0" indent="0">
              <a:spcBef>
                <a:spcPts val="600"/>
              </a:spcBef>
              <a:buClr>
                <a:srgbClr val="9B1515"/>
              </a:buClr>
              <a:buFont typeface="Wingdings"/>
              <a:buNone/>
              <a:tabLst>
                <a:tab pos="290195" algn="l"/>
              </a:tabLst>
            </a:pPr>
            <a:endParaRPr lang="en-US" sz="1200" spc="-5" dirty="0">
              <a:latin typeface="+mn-lt"/>
              <a:cs typeface="Calibri"/>
            </a:endParaRPr>
          </a:p>
          <a:p>
            <a:pPr marL="289560" marR="291465" lvl="0" indent="-207645">
              <a:spcBef>
                <a:spcPts val="600"/>
              </a:spcBef>
              <a:buClr>
                <a:srgbClr val="9B1515"/>
              </a:buClr>
              <a:buFont typeface="Wingdings"/>
              <a:buChar char=""/>
              <a:tabLst>
                <a:tab pos="290195" algn="l"/>
              </a:tabLst>
            </a:pPr>
            <a:r>
              <a:rPr lang="en-US" sz="1200" spc="-5" dirty="0">
                <a:latin typeface="+mn-lt"/>
                <a:cs typeface="Calibri"/>
              </a:rPr>
              <a:t>We are demonstrating our commitment to our employees and patients</a:t>
            </a:r>
          </a:p>
          <a:p>
            <a:pPr marL="289560" marR="291465" lvl="0" indent="-207645">
              <a:spcBef>
                <a:spcPts val="600"/>
              </a:spcBef>
              <a:buClr>
                <a:srgbClr val="9B1515"/>
              </a:buClr>
              <a:buFont typeface="Wingdings"/>
              <a:buChar char=""/>
              <a:tabLst>
                <a:tab pos="290195" algn="l"/>
              </a:tabLst>
            </a:pPr>
            <a:r>
              <a:rPr lang="en-US" sz="1200" spc="-5" dirty="0">
                <a:latin typeface="+mn-lt"/>
                <a:cs typeface="Calibri"/>
              </a:rPr>
              <a:t>forces some to admit an uncomfortable truth</a:t>
            </a:r>
            <a:r>
              <a:rPr lang="en-US" sz="1200" kern="1200" spc="-5" dirty="0">
                <a:solidFill>
                  <a:schemeClr val="tx1"/>
                </a:solidFill>
                <a:latin typeface="+mn-lt"/>
                <a:ea typeface="+mn-ea"/>
                <a:cs typeface="Calibri"/>
              </a:rPr>
              <a:t>. That </a:t>
            </a:r>
            <a:r>
              <a:rPr lang="en-US" sz="1200" kern="1200" dirty="0">
                <a:solidFill>
                  <a:schemeClr val="tx1"/>
                </a:solidFill>
                <a:latin typeface="+mn-lt"/>
                <a:ea typeface="+mn-ea"/>
                <a:cs typeface="+mn-cs"/>
              </a:rPr>
              <a:t>all lives can’t matter until Black Lives Matter. Commit: Display on your Vis-wall</a:t>
            </a:r>
          </a:p>
          <a:p>
            <a:pPr marL="289560" marR="291465" lvl="0" indent="-207645">
              <a:spcBef>
                <a:spcPts val="600"/>
              </a:spcBef>
              <a:buClr>
                <a:srgbClr val="9B1515"/>
              </a:buClr>
              <a:buFont typeface="Wingdings"/>
              <a:buChar char=""/>
              <a:tabLst>
                <a:tab pos="290195" algn="l"/>
              </a:tabLst>
            </a:pPr>
            <a:r>
              <a:rPr lang="en-US" sz="1200" kern="1200" dirty="0">
                <a:solidFill>
                  <a:schemeClr val="tx1"/>
                </a:solidFill>
                <a:latin typeface="+mn-lt"/>
                <a:ea typeface="+mn-ea"/>
                <a:cs typeface="+mn-cs"/>
              </a:rPr>
              <a:t>It is a statement of VALUE and Commitment</a:t>
            </a:r>
          </a:p>
          <a:p>
            <a:pPr marL="289560" marR="291465" indent="-207645">
              <a:spcBef>
                <a:spcPts val="600"/>
              </a:spcBef>
              <a:buClr>
                <a:srgbClr val="9B1515"/>
              </a:buClr>
              <a:buFont typeface="Wingdings"/>
              <a:buChar char=""/>
              <a:tabLst>
                <a:tab pos="290195" algn="l"/>
              </a:tabLst>
            </a:pPr>
            <a:r>
              <a:rPr lang="en-US" sz="1200" kern="1200" dirty="0">
                <a:solidFill>
                  <a:schemeClr val="tx1"/>
                </a:solidFill>
                <a:latin typeface="+mn-lt"/>
                <a:ea typeface="+mn-ea"/>
                <a:cs typeface="+mn-cs"/>
              </a:rPr>
              <a:t>…Value of the wellbeing  and just treatment of our Black Employees</a:t>
            </a:r>
          </a:p>
          <a:p>
            <a:pPr marL="289560" marR="291465" indent="-207645">
              <a:spcBef>
                <a:spcPts val="600"/>
              </a:spcBef>
              <a:buClr>
                <a:srgbClr val="9B1515"/>
              </a:buClr>
              <a:buFont typeface="Wingdings"/>
              <a:buChar char=""/>
              <a:tabLst>
                <a:tab pos="290195" algn="l"/>
              </a:tabLst>
            </a:pPr>
            <a:r>
              <a:rPr lang="en-US" sz="1200" kern="1200" dirty="0">
                <a:solidFill>
                  <a:schemeClr val="tx1"/>
                </a:solidFill>
                <a:latin typeface="+mn-lt"/>
                <a:ea typeface="+mn-ea"/>
                <a:cs typeface="+mn-cs"/>
              </a:rPr>
              <a:t>…A commitment to equitable treatment of our Black patients</a:t>
            </a:r>
          </a:p>
          <a:p>
            <a:pPr marL="289560" marR="291465" indent="-207645">
              <a:spcBef>
                <a:spcPts val="600"/>
              </a:spcBef>
              <a:buClr>
                <a:srgbClr val="9B1515"/>
              </a:buClr>
              <a:buFont typeface="Wingdings"/>
              <a:buChar char=""/>
              <a:tabLst>
                <a:tab pos="290195" algn="l"/>
              </a:tabLst>
            </a:pPr>
            <a:r>
              <a:rPr lang="en-US" sz="1200" kern="1200" dirty="0">
                <a:solidFill>
                  <a:schemeClr val="tx1"/>
                </a:solidFill>
                <a:latin typeface="+mn-lt"/>
                <a:ea typeface="+mn-ea"/>
                <a:cs typeface="+mn-cs"/>
              </a:rPr>
              <a:t>…A commitment to fight systemic racism inside and outside Stanford </a:t>
            </a:r>
          </a:p>
          <a:p>
            <a:pPr marL="289560" marR="291465" indent="-207645">
              <a:spcBef>
                <a:spcPts val="600"/>
              </a:spcBef>
              <a:buClr>
                <a:srgbClr val="9B1515"/>
              </a:buClr>
              <a:buFont typeface="Wingdings"/>
              <a:buChar char=""/>
              <a:tabLst>
                <a:tab pos="290195" algn="l"/>
              </a:tabLst>
            </a:pPr>
            <a:r>
              <a:rPr lang="en-US" sz="1200" kern="1200" dirty="0">
                <a:solidFill>
                  <a:schemeClr val="tx1"/>
                </a:solidFill>
                <a:latin typeface="+mn-lt"/>
                <a:ea typeface="+mn-ea"/>
                <a:cs typeface="+mn-cs"/>
              </a:rPr>
              <a:t>…A commitment to eliminate health disparities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FF0000"/>
              </a:solidFill>
              <a:latin typeface="+mn-lt"/>
              <a:cs typeface="Calibri"/>
            </a:endParaRPr>
          </a:p>
          <a:p>
            <a:pPr marL="457200" marR="0" indent="-228600" algn="l">
              <a:spcBef>
                <a:spcPts val="600"/>
              </a:spcBef>
              <a:spcAft>
                <a:spcPts val="0"/>
              </a:spcAft>
            </a:pPr>
            <a:r>
              <a:rPr lang="en-US" sz="1800" b="1" i="0" spc="-5" dirty="0">
                <a:solidFill>
                  <a:srgbClr val="201F1E"/>
                </a:solidFill>
                <a:effectLst/>
                <a:latin typeface="inherit"/>
              </a:rPr>
              <a:t>Respond: </a:t>
            </a:r>
            <a:r>
              <a:rPr lang="en-US" sz="1800" b="0" i="0" spc="-5" dirty="0">
                <a:solidFill>
                  <a:srgbClr val="201F1E"/>
                </a:solidFill>
                <a:effectLst/>
                <a:latin typeface="inherit"/>
              </a:rPr>
              <a:t>Leader acknowledges the thoughts and feelings being shared. It’s important to listen, knowing you don’t need to change someone’s beliefs or have all of the answers. </a:t>
            </a:r>
          </a:p>
          <a:p>
            <a:pPr marL="457200" marR="0" indent="-228600" algn="l">
              <a:spcBef>
                <a:spcPts val="600"/>
              </a:spcBef>
              <a:spcAft>
                <a:spcPts val="0"/>
              </a:spcAft>
            </a:pPr>
            <a:r>
              <a:rPr lang="en-US" sz="1800" b="1" i="0" spc="-5" dirty="0">
                <a:solidFill>
                  <a:srgbClr val="201F1E"/>
                </a:solidFill>
                <a:effectLst/>
                <a:latin typeface="inherit"/>
              </a:rPr>
              <a:t>Thank: </a:t>
            </a:r>
            <a:r>
              <a:rPr lang="en-US" sz="1800" b="0" i="0" spc="-5" dirty="0">
                <a:solidFill>
                  <a:srgbClr val="201F1E"/>
                </a:solidFill>
                <a:effectLst/>
                <a:latin typeface="inherit"/>
              </a:rPr>
              <a:t>Leader thanks team members for sharing their insights and experiences. This conversation  helps us make cultural differences more visible. </a:t>
            </a:r>
            <a:r>
              <a:rPr lang="en-US" sz="1800" b="0" i="0" dirty="0">
                <a:solidFill>
                  <a:srgbClr val="201F1E"/>
                </a:solidFill>
                <a:effectLst/>
                <a:latin typeface="inherit"/>
              </a:rPr>
              <a:t>Acknowledging that inequities exist demonstrates caring and is a first step in our healing and leading meaningful change.  </a:t>
            </a:r>
            <a:r>
              <a:rPr lang="en-US" sz="1800" b="0" i="0" dirty="0">
                <a:solidFill>
                  <a:srgbClr val="201F1E"/>
                </a:solidFill>
                <a:effectLst/>
                <a:latin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FF0000"/>
              </a:solidFill>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FF0000"/>
              </a:solidFill>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mn-lt"/>
                <a:cs typeface="Calibri"/>
              </a:rPr>
              <a:t>Saying Black Lives Matter is an act of acknowledging the historic</a:t>
            </a:r>
            <a:r>
              <a:rPr lang="en-US" sz="1800" dirty="0">
                <a:solidFill>
                  <a:srgbClr val="FF0000"/>
                </a:solidFill>
                <a:latin typeface="+mn-lt"/>
                <a:cs typeface="Calibri"/>
              </a:rPr>
              <a:t> </a:t>
            </a:r>
            <a:r>
              <a:rPr lang="en-US" sz="1800" dirty="0">
                <a:solidFill>
                  <a:schemeClr val="accent1"/>
                </a:solidFill>
                <a:latin typeface="+mn-lt"/>
                <a:cs typeface="Calibri"/>
              </a:rPr>
              <a:t>racial systemic inequities </a:t>
            </a:r>
            <a:r>
              <a:rPr lang="en-US" sz="1800" dirty="0">
                <a:latin typeface="+mn-lt"/>
                <a:cs typeface="Calibri"/>
              </a:rPr>
              <a:t>and injustices </a:t>
            </a:r>
            <a:r>
              <a:rPr lang="en-US" sz="1800" dirty="0">
                <a:solidFill>
                  <a:schemeClr val="accent1"/>
                </a:solidFill>
                <a:latin typeface="+mn-lt"/>
                <a:cs typeface="Calibri"/>
              </a:rPr>
              <a:t>against the black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FF0000"/>
              </a:solidFill>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latin typeface="+mn-lt"/>
                <a:cs typeface="Calibri"/>
              </a:rPr>
              <a:t>CDC reports Black Women are 50% more likely to die of Breast Cancer than white women</a:t>
            </a:r>
          </a:p>
          <a:p>
            <a:r>
              <a:rPr lang="en-US" sz="1800" b="0" i="0" dirty="0">
                <a:solidFill>
                  <a:srgbClr val="000000"/>
                </a:solidFill>
                <a:effectLst/>
                <a:latin typeface="Calibri" panose="020F0502020204030204" pitchFamily="34" charset="0"/>
              </a:rPr>
              <a:t>Black people are disproportionately killed by the police because of their race, make less than what White workers make doing the same job, receive longer prison sentences for committing the same crimes, etc. These statistics collectively send the message that Black lives do not matter in our society, so this movement is calling attention to these injustices. Other ways of thinking of it are Black Lives Matter Too or Black Lives Matter As Well.</a:t>
            </a:r>
            <a:endParaRPr lang="en-US" sz="1800" dirty="0"/>
          </a:p>
        </p:txBody>
      </p:sp>
      <p:sp>
        <p:nvSpPr>
          <p:cNvPr id="4" name="Slide Number Placeholder 3"/>
          <p:cNvSpPr>
            <a:spLocks noGrp="1"/>
          </p:cNvSpPr>
          <p:nvPr>
            <p:ph type="sldNum" sz="quarter" idx="5"/>
          </p:nvPr>
        </p:nvSpPr>
        <p:spPr/>
        <p:txBody>
          <a:bodyPr/>
          <a:lstStyle/>
          <a:p>
            <a:fld id="{752709F4-76CF-424E-9E74-C93412169EB6}" type="slidenum">
              <a:rPr lang="en-US" smtClean="0"/>
              <a:t>1</a:t>
            </a:fld>
            <a:endParaRPr lang="en-US"/>
          </a:p>
        </p:txBody>
      </p:sp>
    </p:spTree>
    <p:extLst>
      <p:ext uri="{BB962C8B-B14F-4D97-AF65-F5344CB8AC3E}">
        <p14:creationId xmlns:p14="http://schemas.microsoft.com/office/powerpoint/2010/main" val="1189982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625B9-0AF2-429C-BA67-A0A2CB1613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B9A688-F6D6-4BAD-B311-659FF2CEEF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368491-D73D-4EEC-A7F9-F0EAD9764846}"/>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5" name="Footer Placeholder 4">
            <a:extLst>
              <a:ext uri="{FF2B5EF4-FFF2-40B4-BE49-F238E27FC236}">
                <a16:creationId xmlns:a16="http://schemas.microsoft.com/office/drawing/2014/main" id="{C38FA7AE-3095-4D6D-B6A9-2FCE4B6DA9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20AB8-2027-484E-805E-B73528225212}"/>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315655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36364-4052-4906-912C-B0E4721AD2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4047E9-A0E5-40C7-A84D-261DF8A11A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647DB-4EF7-4D4E-AD98-E930F09DA61A}"/>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5" name="Footer Placeholder 4">
            <a:extLst>
              <a:ext uri="{FF2B5EF4-FFF2-40B4-BE49-F238E27FC236}">
                <a16:creationId xmlns:a16="http://schemas.microsoft.com/office/drawing/2014/main" id="{A3202C54-6C5E-45A4-80C3-6887A9212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0D4B3-0285-47CF-911A-9BD613DD7198}"/>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48340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3E9DCF-74BD-4C2C-8E03-F98407DF5F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AF65D0-A491-4387-A659-B622011758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366FF1-F563-44F7-A76A-FD7F180DF336}"/>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5" name="Footer Placeholder 4">
            <a:extLst>
              <a:ext uri="{FF2B5EF4-FFF2-40B4-BE49-F238E27FC236}">
                <a16:creationId xmlns:a16="http://schemas.microsoft.com/office/drawing/2014/main" id="{6D6A6AA0-C533-4AA3-B385-DD6C450F2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2617C7-87AC-4714-A1A4-D08EC02B6C29}"/>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176060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BBB5-E1D4-4B35-8C05-E4D0559D22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B8EEB-0008-4BCA-95BB-1957A83DB3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2FF610-9626-4C78-BC99-124F3B2787F0}"/>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5" name="Footer Placeholder 4">
            <a:extLst>
              <a:ext uri="{FF2B5EF4-FFF2-40B4-BE49-F238E27FC236}">
                <a16:creationId xmlns:a16="http://schemas.microsoft.com/office/drawing/2014/main" id="{AAED9A65-E817-42DD-AFC4-9B2D95F9B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224D6-FCC6-4CC2-B2C4-97B6BFC2C06F}"/>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2997789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DB2B5-9CAB-4D47-ACA2-58932753E3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4354BC-4EFB-4121-BADD-529C1D78C7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741226-1786-4C3A-813B-47D0F342CDC6}"/>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5" name="Footer Placeholder 4">
            <a:extLst>
              <a:ext uri="{FF2B5EF4-FFF2-40B4-BE49-F238E27FC236}">
                <a16:creationId xmlns:a16="http://schemas.microsoft.com/office/drawing/2014/main" id="{7A068062-5041-4915-8948-2412C4FA6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1952C-A32E-48D1-BCA0-491CC778D39B}"/>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3098838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E068E-0449-4975-BFBE-945B156ADF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BAB9F6-F6D5-49FA-9109-6D653B210D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830C23-8C8A-465E-9A2C-D1F71AA09C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0C5D42-9F7E-44F8-A551-8F38EB964028}"/>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6" name="Footer Placeholder 5">
            <a:extLst>
              <a:ext uri="{FF2B5EF4-FFF2-40B4-BE49-F238E27FC236}">
                <a16:creationId xmlns:a16="http://schemas.microsoft.com/office/drawing/2014/main" id="{91B8E2BF-ED1C-4296-AA04-6F46B7F3D5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DF4728-FB9C-4804-BA1A-84535A5FD0B6}"/>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3268697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7818-4656-4120-B0A9-EF8511B53C96}"/>
              </a:ext>
            </a:extLst>
          </p:cNvPr>
          <p:cNvSpPr>
            <a:spLocks noGrp="1"/>
          </p:cNvSpPr>
          <p:nvPr>
            <p:ph type="title"/>
          </p:nvPr>
        </p:nvSpPr>
        <p:spPr>
          <a:xfrm>
            <a:off x="839788" y="281999"/>
            <a:ext cx="10515600" cy="549275"/>
          </a:xfrm>
        </p:spPr>
        <p:txBody>
          <a:bodyPr>
            <a:no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A563BD-BD04-4617-B82A-CC90E1431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D1F934-8C96-44DA-842A-B17B1D6F56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67E66A-1B2D-401A-A18D-ABF8B0992F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7F24CD-E8A3-4E80-8CD2-E5FECFE603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6EF89-CD0F-45F0-B763-25EB39A4B361}"/>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8" name="Footer Placeholder 7">
            <a:extLst>
              <a:ext uri="{FF2B5EF4-FFF2-40B4-BE49-F238E27FC236}">
                <a16:creationId xmlns:a16="http://schemas.microsoft.com/office/drawing/2014/main" id="{87497F57-F13C-4888-9C49-5C785893CF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6AFC5D-31A2-49DD-8671-E490B4B725C3}"/>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445729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0B7C6-2E68-46AA-9933-10501997CC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94A8FA-C552-4E51-B070-EF776060CFBA}"/>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4" name="Footer Placeholder 3">
            <a:extLst>
              <a:ext uri="{FF2B5EF4-FFF2-40B4-BE49-F238E27FC236}">
                <a16:creationId xmlns:a16="http://schemas.microsoft.com/office/drawing/2014/main" id="{0177A236-BEA5-4302-8407-DF9BEB3FDD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FC8534-A852-449A-9399-7CB36E1D717C}"/>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209556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E996F-8C80-476F-B258-4C35B2E4507D}"/>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3" name="Footer Placeholder 2">
            <a:extLst>
              <a:ext uri="{FF2B5EF4-FFF2-40B4-BE49-F238E27FC236}">
                <a16:creationId xmlns:a16="http://schemas.microsoft.com/office/drawing/2014/main" id="{C8CA260B-6D3F-462E-9B05-D7EBEB0DCE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5A5DA8-DD41-4A1B-96BC-645E7D29EA6C}"/>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9629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68B84-2B2F-40D9-93D8-C1E542929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AD24BB-6F62-42CE-AB82-45C1A21EE6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D9F97E-735A-4786-A012-505621E99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08AEB7-9D6F-49C7-9E06-ACE5A13DA6BE}"/>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6" name="Footer Placeholder 5">
            <a:extLst>
              <a:ext uri="{FF2B5EF4-FFF2-40B4-BE49-F238E27FC236}">
                <a16:creationId xmlns:a16="http://schemas.microsoft.com/office/drawing/2014/main" id="{FF9D1150-25F1-48B0-BF4E-745CA1FB3D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EC8801-D765-4375-B975-6A0076BFD4EF}"/>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253955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7DBC-9CBE-4244-AB8D-6F351CEF9E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3041AF-5C77-4EEE-B443-E1C197F0A7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60E26C3-7BD2-432F-8DA9-DB45310C0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5A1EE-3FA1-4605-9FCD-0335F4A5A1C6}"/>
              </a:ext>
            </a:extLst>
          </p:cNvPr>
          <p:cNvSpPr>
            <a:spLocks noGrp="1"/>
          </p:cNvSpPr>
          <p:nvPr>
            <p:ph type="dt" sz="half" idx="10"/>
          </p:nvPr>
        </p:nvSpPr>
        <p:spPr/>
        <p:txBody>
          <a:bodyPr/>
          <a:lstStyle/>
          <a:p>
            <a:fld id="{81D8AB7C-E343-4605-8753-E60207A4260A}" type="datetimeFigureOut">
              <a:rPr lang="en-US" smtClean="0"/>
              <a:t>11/16/2021</a:t>
            </a:fld>
            <a:endParaRPr lang="en-US"/>
          </a:p>
        </p:txBody>
      </p:sp>
      <p:sp>
        <p:nvSpPr>
          <p:cNvPr id="6" name="Footer Placeholder 5">
            <a:extLst>
              <a:ext uri="{FF2B5EF4-FFF2-40B4-BE49-F238E27FC236}">
                <a16:creationId xmlns:a16="http://schemas.microsoft.com/office/drawing/2014/main" id="{8E3147C0-108B-43ED-B9B7-1798143EA1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117E0A-3B5A-4918-AC53-57F2DA0C12EA}"/>
              </a:ext>
            </a:extLst>
          </p:cNvPr>
          <p:cNvSpPr>
            <a:spLocks noGrp="1"/>
          </p:cNvSpPr>
          <p:nvPr>
            <p:ph type="sldNum" sz="quarter" idx="12"/>
          </p:nvPr>
        </p:nvSpPr>
        <p:spPr/>
        <p:txBody>
          <a:bodyPr/>
          <a:lstStyle/>
          <a:p>
            <a:fld id="{F408E8CD-7ED4-4C4B-8BC6-5667075B26A1}" type="slidenum">
              <a:rPr lang="en-US" smtClean="0"/>
              <a:t>‹#›</a:t>
            </a:fld>
            <a:endParaRPr lang="en-US"/>
          </a:p>
        </p:txBody>
      </p:sp>
    </p:spTree>
    <p:extLst>
      <p:ext uri="{BB962C8B-B14F-4D97-AF65-F5344CB8AC3E}">
        <p14:creationId xmlns:p14="http://schemas.microsoft.com/office/powerpoint/2010/main" val="394888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AAF389-5308-4703-A6E2-895FF2C58246}"/>
              </a:ext>
            </a:extLst>
          </p:cNvPr>
          <p:cNvSpPr>
            <a:spLocks noGrp="1"/>
          </p:cNvSpPr>
          <p:nvPr>
            <p:ph type="title"/>
          </p:nvPr>
        </p:nvSpPr>
        <p:spPr>
          <a:xfrm>
            <a:off x="838200" y="235822"/>
            <a:ext cx="10515600" cy="5123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76C14A2-3AF2-4CA7-A745-CB8ECA81F0B9}"/>
              </a:ext>
            </a:extLst>
          </p:cNvPr>
          <p:cNvSpPr>
            <a:spLocks noGrp="1"/>
          </p:cNvSpPr>
          <p:nvPr>
            <p:ph type="body" idx="1"/>
          </p:nvPr>
        </p:nvSpPr>
        <p:spPr>
          <a:xfrm>
            <a:off x="838200" y="877455"/>
            <a:ext cx="10515600" cy="52995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1ABAA-D016-4CA9-8D8A-6A146417B2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8AB7C-E343-4605-8753-E60207A4260A}" type="datetimeFigureOut">
              <a:rPr lang="en-US" smtClean="0"/>
              <a:t>11/16/2021</a:t>
            </a:fld>
            <a:endParaRPr lang="en-US"/>
          </a:p>
        </p:txBody>
      </p:sp>
      <p:sp>
        <p:nvSpPr>
          <p:cNvPr id="5" name="Footer Placeholder 4">
            <a:extLst>
              <a:ext uri="{FF2B5EF4-FFF2-40B4-BE49-F238E27FC236}">
                <a16:creationId xmlns:a16="http://schemas.microsoft.com/office/drawing/2014/main" id="{3F9F5608-4A3C-46C3-8E3B-1FDFB1477E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BB8AC8-0E99-4233-994F-DD8B4368A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8E8CD-7ED4-4C4B-8BC6-5667075B26A1}" type="slidenum">
              <a:rPr lang="en-US" smtClean="0"/>
              <a:t>‹#›</a:t>
            </a:fld>
            <a:endParaRPr lang="en-US"/>
          </a:p>
        </p:txBody>
      </p:sp>
    </p:spTree>
    <p:extLst>
      <p:ext uri="{BB962C8B-B14F-4D97-AF65-F5344CB8AC3E}">
        <p14:creationId xmlns:p14="http://schemas.microsoft.com/office/powerpoint/2010/main" val="1618159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latimes.com/world-nation/story/2020-09-03/black-lives-matter-ottertail-minnesota" TargetMode="Externa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hyperlink" Target="https://www.cbsnews.com/news/all-lives-matter-black-lives-matter/" TargetMode="External"/><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www.harpersbazaar.com/culture/politics/a27075028/black-lives-matter-explained/" TargetMode="External"/><Relationship Id="rId11" Type="http://schemas.openxmlformats.org/officeDocument/2006/relationships/image" Target="../media/image4.png"/><Relationship Id="rId5" Type="http://schemas.openxmlformats.org/officeDocument/2006/relationships/image" Target="../media/image3.svg"/><Relationship Id="rId10" Type="http://schemas.openxmlformats.org/officeDocument/2006/relationships/hyperlink" Target="https://shcconnect.stanfordmed.org/depts/idhe/Pages/Resources.aspx" TargetMode="External"/><Relationship Id="rId4" Type="http://schemas.openxmlformats.org/officeDocument/2006/relationships/image" Target="../media/image2.png"/><Relationship Id="rId9" Type="http://schemas.openxmlformats.org/officeDocument/2006/relationships/hyperlink" Target="https://www.forbes.com/sites/robertpearl/2020/06/15/coronavirus-black-lives-matter-healthcare/#115f63c9625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DF4CA97-8628-489A-B3BA-9933040EECFB}"/>
              </a:ext>
            </a:extLst>
          </p:cNvPr>
          <p:cNvSpPr/>
          <p:nvPr/>
        </p:nvSpPr>
        <p:spPr>
          <a:xfrm>
            <a:off x="6876149" y="1298864"/>
            <a:ext cx="2414832" cy="1714500"/>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a:p>
        </p:txBody>
      </p:sp>
      <p:sp>
        <p:nvSpPr>
          <p:cNvPr id="2" name="Title 1">
            <a:extLst>
              <a:ext uri="{FF2B5EF4-FFF2-40B4-BE49-F238E27FC236}">
                <a16:creationId xmlns:a16="http://schemas.microsoft.com/office/drawing/2014/main" id="{6A9A9A73-E1DB-4D1E-9991-761E040C49EE}"/>
              </a:ext>
            </a:extLst>
          </p:cNvPr>
          <p:cNvSpPr>
            <a:spLocks noGrp="1"/>
          </p:cNvSpPr>
          <p:nvPr>
            <p:ph type="title"/>
          </p:nvPr>
        </p:nvSpPr>
        <p:spPr>
          <a:xfrm>
            <a:off x="149895" y="274805"/>
            <a:ext cx="2653618" cy="512324"/>
          </a:xfrm>
        </p:spPr>
        <p:txBody>
          <a:bodyPr>
            <a:noAutofit/>
          </a:bodyPr>
          <a:lstStyle/>
          <a:p>
            <a:r>
              <a:rPr lang="en-US" sz="2800" dirty="0"/>
              <a:t>Overview of the Huddle Sheet</a:t>
            </a:r>
          </a:p>
        </p:txBody>
      </p:sp>
      <p:sp>
        <p:nvSpPr>
          <p:cNvPr id="3" name="object 31">
            <a:extLst>
              <a:ext uri="{FF2B5EF4-FFF2-40B4-BE49-F238E27FC236}">
                <a16:creationId xmlns:a16="http://schemas.microsoft.com/office/drawing/2014/main" id="{A0DB5173-FB1F-4811-8FFD-F0D883678776}"/>
              </a:ext>
            </a:extLst>
          </p:cNvPr>
          <p:cNvSpPr/>
          <p:nvPr/>
        </p:nvSpPr>
        <p:spPr>
          <a:xfrm>
            <a:off x="2854824" y="194830"/>
            <a:ext cx="6500813" cy="391391"/>
          </a:xfrm>
          <a:custGeom>
            <a:avLst/>
            <a:gdLst/>
            <a:ahLst/>
            <a:cxnLst/>
            <a:rect l="l" t="t" r="r" b="b"/>
            <a:pathLst>
              <a:path w="9486900" h="574040">
                <a:moveTo>
                  <a:pt x="0" y="573785"/>
                </a:moveTo>
                <a:lnTo>
                  <a:pt x="9486900" y="573785"/>
                </a:lnTo>
                <a:lnTo>
                  <a:pt x="9486900" y="0"/>
                </a:lnTo>
                <a:lnTo>
                  <a:pt x="0" y="0"/>
                </a:lnTo>
                <a:lnTo>
                  <a:pt x="0" y="573785"/>
                </a:lnTo>
                <a:close/>
              </a:path>
            </a:pathLst>
          </a:custGeom>
          <a:solidFill>
            <a:srgbClr val="A90533"/>
          </a:solidFill>
        </p:spPr>
        <p:txBody>
          <a:bodyPr wrap="square" lIns="0" tIns="0" rIns="0" bIns="0" rtlCol="0"/>
          <a:lstStyle/>
          <a:p>
            <a:endParaRPr sz="1227"/>
          </a:p>
        </p:txBody>
      </p:sp>
      <p:sp>
        <p:nvSpPr>
          <p:cNvPr id="4" name="object 32">
            <a:extLst>
              <a:ext uri="{FF2B5EF4-FFF2-40B4-BE49-F238E27FC236}">
                <a16:creationId xmlns:a16="http://schemas.microsoft.com/office/drawing/2014/main" id="{125C6639-93AA-47E0-AC80-2220CF5DD382}"/>
              </a:ext>
            </a:extLst>
          </p:cNvPr>
          <p:cNvSpPr txBox="1">
            <a:spLocks/>
          </p:cNvSpPr>
          <p:nvPr/>
        </p:nvSpPr>
        <p:spPr>
          <a:xfrm>
            <a:off x="2861830" y="205350"/>
            <a:ext cx="5476461" cy="334089"/>
          </a:xfrm>
          <a:prstGeom prst="rect">
            <a:avLst/>
          </a:prstGeom>
        </p:spPr>
        <p:txBody>
          <a:bodyPr vert="horz" wrap="square" lIns="0" tIns="8659" rIns="0" bIns="0" rtlCol="0">
            <a:spAutoFit/>
          </a:bodyPr>
          <a:lstStyle>
            <a:lvl1pPr>
              <a:defRPr sz="3100" b="0" i="0">
                <a:solidFill>
                  <a:schemeClr val="bg1"/>
                </a:solidFill>
                <a:latin typeface="Calibri"/>
                <a:ea typeface="+mj-ea"/>
                <a:cs typeface="Calibri"/>
              </a:defRPr>
            </a:lvl1pPr>
          </a:lstStyle>
          <a:p>
            <a:pPr marL="77930">
              <a:spcBef>
                <a:spcPts val="68"/>
              </a:spcBef>
            </a:pPr>
            <a:r>
              <a:rPr lang="en-US" sz="2114" kern="0" dirty="0"/>
              <a:t>Inclusion, Diversity and Health Equity | October</a:t>
            </a:r>
          </a:p>
        </p:txBody>
      </p:sp>
      <p:sp>
        <p:nvSpPr>
          <p:cNvPr id="5" name="object 35">
            <a:extLst>
              <a:ext uri="{FF2B5EF4-FFF2-40B4-BE49-F238E27FC236}">
                <a16:creationId xmlns:a16="http://schemas.microsoft.com/office/drawing/2014/main" id="{207A4804-97B3-4257-B03A-323047FBEB49}"/>
              </a:ext>
            </a:extLst>
          </p:cNvPr>
          <p:cNvSpPr/>
          <p:nvPr/>
        </p:nvSpPr>
        <p:spPr>
          <a:xfrm>
            <a:off x="8437606" y="281585"/>
            <a:ext cx="801078" cy="249382"/>
          </a:xfrm>
          <a:prstGeom prst="rect">
            <a:avLst/>
          </a:prstGeom>
          <a:blipFill>
            <a:blip r:embed="rId3" cstate="print"/>
            <a:stretch>
              <a:fillRect/>
            </a:stretch>
          </a:blipFill>
        </p:spPr>
        <p:txBody>
          <a:bodyPr wrap="square" lIns="0" tIns="0" rIns="0" bIns="0" rtlCol="0"/>
          <a:lstStyle/>
          <a:p>
            <a:endParaRPr sz="1227"/>
          </a:p>
        </p:txBody>
      </p:sp>
      <p:sp>
        <p:nvSpPr>
          <p:cNvPr id="7" name="object 4">
            <a:extLst>
              <a:ext uri="{FF2B5EF4-FFF2-40B4-BE49-F238E27FC236}">
                <a16:creationId xmlns:a16="http://schemas.microsoft.com/office/drawing/2014/main" id="{4DFE2FBA-FAA1-4E39-B24D-91DCE43B24B4}"/>
              </a:ext>
            </a:extLst>
          </p:cNvPr>
          <p:cNvSpPr txBox="1"/>
          <p:nvPr/>
        </p:nvSpPr>
        <p:spPr>
          <a:xfrm>
            <a:off x="2822640" y="867509"/>
            <a:ext cx="6468341" cy="193644"/>
          </a:xfrm>
          <a:prstGeom prst="rect">
            <a:avLst/>
          </a:prstGeom>
          <a:ln w="25907">
            <a:solidFill>
              <a:srgbClr val="A6A6A6"/>
            </a:solidFill>
          </a:ln>
        </p:spPr>
        <p:txBody>
          <a:bodyPr vert="horz" wrap="square" lIns="0" tIns="4763" rIns="0" bIns="0" rtlCol="0">
            <a:spAutoFit/>
          </a:bodyPr>
          <a:lstStyle/>
          <a:p>
            <a:pPr marL="62344">
              <a:spcBef>
                <a:spcPts val="37"/>
              </a:spcBef>
            </a:pPr>
            <a:r>
              <a:rPr lang="en-US" sz="1227" b="1" spc="-7" dirty="0">
                <a:latin typeface="Calibri"/>
                <a:cs typeface="Calibri"/>
              </a:rPr>
              <a:t>Why saying Black Lives Matter is important</a:t>
            </a:r>
            <a:endParaRPr sz="1227" dirty="0">
              <a:latin typeface="Calibri"/>
              <a:cs typeface="Calibri"/>
            </a:endParaRPr>
          </a:p>
        </p:txBody>
      </p:sp>
      <p:sp>
        <p:nvSpPr>
          <p:cNvPr id="9" name="object 33">
            <a:extLst>
              <a:ext uri="{FF2B5EF4-FFF2-40B4-BE49-F238E27FC236}">
                <a16:creationId xmlns:a16="http://schemas.microsoft.com/office/drawing/2014/main" id="{98093A7E-2182-44D6-8F76-B8C9C3EC7D4D}"/>
              </a:ext>
            </a:extLst>
          </p:cNvPr>
          <p:cNvSpPr txBox="1"/>
          <p:nvPr/>
        </p:nvSpPr>
        <p:spPr>
          <a:xfrm>
            <a:off x="2853170" y="599035"/>
            <a:ext cx="5372966" cy="281575"/>
          </a:xfrm>
          <a:prstGeom prst="rect">
            <a:avLst/>
          </a:prstGeom>
        </p:spPr>
        <p:txBody>
          <a:bodyPr vert="horz" wrap="square" lIns="0" tIns="8659" rIns="0" bIns="0" rtlCol="0">
            <a:spAutoFit/>
          </a:bodyPr>
          <a:lstStyle/>
          <a:p>
            <a:pPr marL="8659">
              <a:spcBef>
                <a:spcPts val="68"/>
              </a:spcBef>
            </a:pPr>
            <a:r>
              <a:rPr lang="en-US" sz="1773" spc="10" dirty="0">
                <a:solidFill>
                  <a:srgbClr val="A90533"/>
                </a:solidFill>
                <a:latin typeface="Calibri"/>
                <a:cs typeface="Calibri"/>
              </a:rPr>
              <a:t>Black Lives Matter (BLM) Conversations</a:t>
            </a:r>
            <a:endParaRPr sz="1773" dirty="0">
              <a:latin typeface="Calibri"/>
              <a:cs typeface="Calibri"/>
            </a:endParaRPr>
          </a:p>
        </p:txBody>
      </p:sp>
      <p:sp>
        <p:nvSpPr>
          <p:cNvPr id="11" name="object 4">
            <a:extLst>
              <a:ext uri="{FF2B5EF4-FFF2-40B4-BE49-F238E27FC236}">
                <a16:creationId xmlns:a16="http://schemas.microsoft.com/office/drawing/2014/main" id="{B6294EF3-65B1-4947-A592-C0238D8B7581}"/>
              </a:ext>
            </a:extLst>
          </p:cNvPr>
          <p:cNvSpPr txBox="1"/>
          <p:nvPr/>
        </p:nvSpPr>
        <p:spPr>
          <a:xfrm>
            <a:off x="2871059" y="3273137"/>
            <a:ext cx="6468341" cy="193644"/>
          </a:xfrm>
          <a:prstGeom prst="rect">
            <a:avLst/>
          </a:prstGeom>
          <a:ln w="25907">
            <a:solidFill>
              <a:srgbClr val="A6A6A6"/>
            </a:solidFill>
          </a:ln>
        </p:spPr>
        <p:txBody>
          <a:bodyPr vert="horz" wrap="square" lIns="0" tIns="4763" rIns="0" bIns="0" rtlCol="0">
            <a:spAutoFit/>
          </a:bodyPr>
          <a:lstStyle/>
          <a:p>
            <a:pPr marL="62344">
              <a:spcBef>
                <a:spcPts val="37"/>
              </a:spcBef>
            </a:pPr>
            <a:r>
              <a:rPr lang="en-US" sz="1227" b="1" spc="-3" dirty="0">
                <a:latin typeface="Calibri"/>
                <a:cs typeface="Calibri"/>
              </a:rPr>
              <a:t>Lay the foundation to Why saying Black Lives Matter is important</a:t>
            </a:r>
            <a:r>
              <a:rPr lang="en-US" sz="1227" b="1" spc="-7" dirty="0">
                <a:latin typeface="Calibri"/>
                <a:cs typeface="Calibri"/>
              </a:rPr>
              <a:t> </a:t>
            </a:r>
            <a:endParaRPr sz="1227" b="1" dirty="0">
              <a:latin typeface="Calibri"/>
              <a:cs typeface="Calibri"/>
            </a:endParaRPr>
          </a:p>
        </p:txBody>
      </p:sp>
      <p:sp>
        <p:nvSpPr>
          <p:cNvPr id="13" name="object 20">
            <a:extLst>
              <a:ext uri="{FF2B5EF4-FFF2-40B4-BE49-F238E27FC236}">
                <a16:creationId xmlns:a16="http://schemas.microsoft.com/office/drawing/2014/main" id="{1DF04408-0908-420C-981C-CCE22472D3C9}"/>
              </a:ext>
            </a:extLst>
          </p:cNvPr>
          <p:cNvSpPr txBox="1"/>
          <p:nvPr/>
        </p:nvSpPr>
        <p:spPr>
          <a:xfrm>
            <a:off x="2868166" y="1089027"/>
            <a:ext cx="4111062" cy="2129965"/>
          </a:xfrm>
          <a:prstGeom prst="rect">
            <a:avLst/>
          </a:prstGeom>
        </p:spPr>
        <p:txBody>
          <a:bodyPr vert="horz" wrap="square" lIns="0" tIns="8659" rIns="0" bIns="0" rtlCol="0">
            <a:spAutoFit/>
          </a:bodyPr>
          <a:lstStyle/>
          <a:p>
            <a:pPr marL="55850" marR="198721">
              <a:spcBef>
                <a:spcPts val="409"/>
              </a:spcBef>
              <a:buClr>
                <a:srgbClr val="9B1515"/>
              </a:buClr>
              <a:tabLst>
                <a:tab pos="197855" algn="l"/>
              </a:tabLst>
            </a:pPr>
            <a:r>
              <a:rPr lang="en-US" sz="818" dirty="0">
                <a:latin typeface="Calibri"/>
                <a:cs typeface="Calibri"/>
              </a:rPr>
              <a:t>Why is saying Black Lives Matter so important?</a:t>
            </a:r>
          </a:p>
          <a:p>
            <a:pPr marL="55850" marR="198721">
              <a:spcBef>
                <a:spcPts val="409"/>
              </a:spcBef>
              <a:buClr>
                <a:srgbClr val="9B1515"/>
              </a:buClr>
              <a:tabLst>
                <a:tab pos="197855" algn="l"/>
              </a:tabLst>
            </a:pPr>
            <a:r>
              <a:rPr lang="en-US" sz="818" dirty="0">
                <a:cs typeface="Calibri"/>
              </a:rPr>
              <a:t>S</a:t>
            </a:r>
            <a:r>
              <a:rPr lang="en-US" sz="818" dirty="0">
                <a:latin typeface="+mj-lt"/>
                <a:cs typeface="Calibri"/>
              </a:rPr>
              <a:t>aying Black Lives Matter is an act of acknowledging the historic and systemic racial  inequities and injustices against the Black community.</a:t>
            </a:r>
          </a:p>
          <a:p>
            <a:pPr marL="197422" marR="198721" indent="-141572">
              <a:spcBef>
                <a:spcPts val="409"/>
              </a:spcBef>
              <a:buClr>
                <a:srgbClr val="9B1515"/>
              </a:buClr>
              <a:buFont typeface="Wingdings"/>
              <a:buChar char=""/>
              <a:tabLst>
                <a:tab pos="197855" algn="l"/>
              </a:tabLst>
            </a:pPr>
            <a:r>
              <a:rPr lang="en-US" sz="818" dirty="0">
                <a:latin typeface="+mj-lt"/>
                <a:cs typeface="Calibri"/>
              </a:rPr>
              <a:t>Black people are disproportionately killed by the police because of their race and receive longer prison sentences for committing the same crimes as White people.</a:t>
            </a:r>
          </a:p>
          <a:p>
            <a:pPr marL="197422" marR="198721" indent="-141572">
              <a:spcBef>
                <a:spcPts val="409"/>
              </a:spcBef>
              <a:buClr>
                <a:srgbClr val="9B1515"/>
              </a:buClr>
              <a:buFont typeface="Wingdings"/>
              <a:buChar char=""/>
              <a:tabLst>
                <a:tab pos="197855" algn="l"/>
              </a:tabLst>
            </a:pPr>
            <a:r>
              <a:rPr lang="en-US" sz="818" dirty="0">
                <a:latin typeface="+mj-lt"/>
              </a:rPr>
              <a:t>In a study done by the National Institutes of Health Office of Research on Women’s Health Black babies are twice as likely as White babies to die before their first birthday.</a:t>
            </a:r>
            <a:endParaRPr lang="en-US" sz="818" dirty="0">
              <a:latin typeface="+mj-lt"/>
              <a:cs typeface="Calibri"/>
            </a:endParaRPr>
          </a:p>
          <a:p>
            <a:pPr marL="197422" marR="198721" indent="-141572">
              <a:spcBef>
                <a:spcPts val="409"/>
              </a:spcBef>
              <a:buClr>
                <a:srgbClr val="9B1515"/>
              </a:buClr>
              <a:buFont typeface="Wingdings"/>
              <a:buChar char=""/>
              <a:tabLst>
                <a:tab pos="197855" algn="l"/>
              </a:tabLst>
            </a:pPr>
            <a:r>
              <a:rPr lang="en-US" sz="818" dirty="0">
                <a:latin typeface="+mj-lt"/>
                <a:cs typeface="Calibri"/>
              </a:rPr>
              <a:t>According to the Center for Disease Control:</a:t>
            </a:r>
          </a:p>
          <a:p>
            <a:pPr marL="509141" marR="198721" lvl="1" indent="-141572">
              <a:spcBef>
                <a:spcPts val="409"/>
              </a:spcBef>
              <a:buClr>
                <a:srgbClr val="9B1515"/>
              </a:buClr>
              <a:buFont typeface="Arial" panose="020B0604020202020204" pitchFamily="34" charset="0"/>
              <a:buChar char="•"/>
              <a:tabLst>
                <a:tab pos="197855" algn="l"/>
              </a:tabLst>
            </a:pPr>
            <a:r>
              <a:rPr lang="en-US" sz="818" dirty="0">
                <a:latin typeface="+mj-lt"/>
              </a:rPr>
              <a:t>Black women are 243% more likely to die in childbirth than White women, </a:t>
            </a:r>
            <a:br>
              <a:rPr lang="en-US" sz="818" dirty="0">
                <a:latin typeface="+mj-lt"/>
              </a:rPr>
            </a:br>
            <a:r>
              <a:rPr lang="en-US" sz="818" dirty="0">
                <a:latin typeface="+mj-lt"/>
              </a:rPr>
              <a:t>due to lack of access to sufficient health care.</a:t>
            </a:r>
          </a:p>
          <a:p>
            <a:pPr marL="509141" marR="198721" lvl="1" indent="-141572">
              <a:spcBef>
                <a:spcPts val="409"/>
              </a:spcBef>
              <a:buClr>
                <a:srgbClr val="9B1515"/>
              </a:buClr>
              <a:buFont typeface="Arial" panose="020B0604020202020204" pitchFamily="34" charset="0"/>
              <a:buChar char="•"/>
              <a:tabLst>
                <a:tab pos="197855" algn="l"/>
              </a:tabLst>
            </a:pPr>
            <a:r>
              <a:rPr lang="en-US" sz="818" dirty="0">
                <a:latin typeface="+mj-lt"/>
                <a:cs typeface="Calibri"/>
              </a:rPr>
              <a:t>Black Americans are 2.6x  higher to contract COVID-19 and 2.1x </a:t>
            </a:r>
            <a:br>
              <a:rPr lang="en-US" sz="818" dirty="0">
                <a:latin typeface="+mj-lt"/>
                <a:cs typeface="Calibri"/>
              </a:rPr>
            </a:br>
            <a:r>
              <a:rPr lang="en-US" sz="818" dirty="0">
                <a:latin typeface="+mj-lt"/>
                <a:cs typeface="Calibri"/>
              </a:rPr>
              <a:t>higher to die compared to white Americans.</a:t>
            </a:r>
          </a:p>
          <a:p>
            <a:pPr marL="55850" marR="198721">
              <a:spcBef>
                <a:spcPts val="409"/>
              </a:spcBef>
              <a:buClr>
                <a:srgbClr val="9B1515"/>
              </a:buClr>
              <a:tabLst>
                <a:tab pos="197855" algn="l"/>
              </a:tabLst>
            </a:pPr>
            <a:r>
              <a:rPr lang="en-US" sz="818" i="1" dirty="0">
                <a:latin typeface="+mj-lt"/>
                <a:cs typeface="Calibri"/>
              </a:rPr>
              <a:t>These statistics collectively send the message that Black lives do not matter in our society, so, this movement is calling attention to these injustices</a:t>
            </a:r>
            <a:r>
              <a:rPr lang="en-US" sz="818" dirty="0">
                <a:latin typeface="Calibri"/>
                <a:cs typeface="Calibri"/>
              </a:rPr>
              <a:t>. </a:t>
            </a:r>
          </a:p>
        </p:txBody>
      </p:sp>
      <p:sp>
        <p:nvSpPr>
          <p:cNvPr id="6" name="object 20">
            <a:extLst>
              <a:ext uri="{FF2B5EF4-FFF2-40B4-BE49-F238E27FC236}">
                <a16:creationId xmlns:a16="http://schemas.microsoft.com/office/drawing/2014/main" id="{760C8A6A-B404-462A-BE43-5EE61B212251}"/>
              </a:ext>
            </a:extLst>
          </p:cNvPr>
          <p:cNvSpPr txBox="1"/>
          <p:nvPr/>
        </p:nvSpPr>
        <p:spPr>
          <a:xfrm>
            <a:off x="2953384" y="3518763"/>
            <a:ext cx="3297507" cy="3194552"/>
          </a:xfrm>
          <a:prstGeom prst="rect">
            <a:avLst/>
          </a:prstGeom>
        </p:spPr>
        <p:txBody>
          <a:bodyPr vert="horz" wrap="square" lIns="0" tIns="8659" rIns="0" bIns="0" rtlCol="0">
            <a:spAutoFit/>
          </a:bodyPr>
          <a:lstStyle/>
          <a:p>
            <a:pPr marL="55850" marR="198721">
              <a:spcBef>
                <a:spcPts val="866"/>
              </a:spcBef>
              <a:buClr>
                <a:srgbClr val="9B1515"/>
              </a:buClr>
              <a:tabLst>
                <a:tab pos="197855" algn="l"/>
              </a:tabLst>
            </a:pPr>
            <a:r>
              <a:rPr lang="en-US" sz="1091" b="1" spc="-3" dirty="0">
                <a:solidFill>
                  <a:schemeClr val="accent1"/>
                </a:solidFill>
                <a:latin typeface="Calibri"/>
                <a:cs typeface="Calibri"/>
              </a:rPr>
              <a:t>Huddle Preparation:</a:t>
            </a:r>
            <a:r>
              <a:rPr lang="en-US" sz="1091" spc="-3" dirty="0">
                <a:solidFill>
                  <a:schemeClr val="accent1"/>
                </a:solidFill>
                <a:latin typeface="+mj-lt"/>
                <a:cs typeface="Calibri"/>
              </a:rPr>
              <a:t> </a:t>
            </a:r>
          </a:p>
          <a:p>
            <a:pPr marL="197422" marR="198721" indent="-141572">
              <a:spcBef>
                <a:spcPts val="866"/>
              </a:spcBef>
              <a:spcAft>
                <a:spcPts val="409"/>
              </a:spcAft>
              <a:buClr>
                <a:srgbClr val="9B1515"/>
              </a:buClr>
              <a:buFont typeface="Wingdings"/>
              <a:buChar char=""/>
              <a:tabLst>
                <a:tab pos="197855" algn="l"/>
              </a:tabLst>
            </a:pPr>
            <a:r>
              <a:rPr lang="en-US" sz="818" b="1" spc="-3" dirty="0">
                <a:solidFill>
                  <a:schemeClr val="accent1"/>
                </a:solidFill>
                <a:latin typeface="+mj-lt"/>
                <a:cs typeface="Calibri"/>
              </a:rPr>
              <a:t>Learn: </a:t>
            </a:r>
            <a:r>
              <a:rPr lang="en-US" sz="818" spc="-3" dirty="0">
                <a:solidFill>
                  <a:srgbClr val="404040"/>
                </a:solidFill>
                <a:latin typeface="+mj-lt"/>
                <a:cs typeface="Calibri"/>
              </a:rPr>
              <a:t>Read or watch two or three of the following resources: </a:t>
            </a:r>
            <a:endParaRPr lang="en-US" sz="818" b="1" dirty="0">
              <a:solidFill>
                <a:srgbClr val="0000FF"/>
              </a:solidFill>
              <a:latin typeface="+mj-lt"/>
            </a:endParaRPr>
          </a:p>
          <a:p>
            <a:pPr marL="1132579" marR="198721" lvl="3" indent="-141572">
              <a:spcBef>
                <a:spcPts val="409"/>
              </a:spcBef>
              <a:spcAft>
                <a:spcPts val="409"/>
              </a:spcAft>
              <a:buClr>
                <a:srgbClr val="9B1515"/>
              </a:buClr>
              <a:buSzPct val="200000"/>
              <a:buBlip>
                <a:blip r:embed="rId4">
                  <a:extLst>
                    <a:ext uri="{96DAC541-7B7A-43D3-8B79-37D633B846F1}">
                      <asvg:svgBlip xmlns:asvg="http://schemas.microsoft.com/office/drawing/2016/SVG/main" r:embed="rId5"/>
                    </a:ext>
                  </a:extLst>
                </a:blip>
              </a:buBlip>
              <a:tabLst>
                <a:tab pos="197855" algn="l"/>
              </a:tabLst>
            </a:pPr>
            <a:r>
              <a:rPr lang="en-US" sz="750" dirty="0">
                <a:latin typeface="+mj-lt"/>
                <a:hlinkClick r:id="rId6">
                  <a:extLst>
                    <a:ext uri="{A12FA001-AC4F-418D-AE19-62706E023703}">
                      <ahyp:hlinkClr xmlns:ahyp="http://schemas.microsoft.com/office/drawing/2018/hyperlinkcolor" val="tx"/>
                    </a:ext>
                  </a:extLst>
                </a:hlinkClick>
              </a:rPr>
              <a:t>Why You Need to Stop Saying "All Lives Matter</a:t>
            </a:r>
            <a:endParaRPr lang="en-US" sz="750" dirty="0">
              <a:latin typeface="+mj-lt"/>
            </a:endParaRPr>
          </a:p>
          <a:p>
            <a:pPr marL="1132579" marR="198721" lvl="3" indent="-141572">
              <a:spcBef>
                <a:spcPts val="409"/>
              </a:spcBef>
              <a:spcAft>
                <a:spcPts val="409"/>
              </a:spcAft>
              <a:buClr>
                <a:srgbClr val="9B1515"/>
              </a:buClr>
              <a:buSzPct val="200000"/>
              <a:buBlip>
                <a:blip r:embed="rId4">
                  <a:extLst>
                    <a:ext uri="{96DAC541-7B7A-43D3-8B79-37D633B846F1}">
                      <asvg:svgBlip xmlns:asvg="http://schemas.microsoft.com/office/drawing/2016/SVG/main" r:embed="rId5"/>
                    </a:ext>
                  </a:extLst>
                </a:blip>
              </a:buBlip>
              <a:tabLst>
                <a:tab pos="197855" algn="l"/>
              </a:tabLst>
            </a:pPr>
            <a:r>
              <a:rPr lang="en-US" sz="750" dirty="0">
                <a:latin typeface="+mj-lt"/>
                <a:hlinkClick r:id="rId7">
                  <a:extLst>
                    <a:ext uri="{A12FA001-AC4F-418D-AE19-62706E023703}">
                      <ahyp:hlinkClr xmlns:ahyp="http://schemas.microsoft.com/office/drawing/2018/hyperlinkcolor" val="tx"/>
                    </a:ext>
                  </a:extLst>
                </a:hlinkClick>
              </a:rPr>
              <a:t>Why Saying “All Lives Matter" Communicates to Black People That Their Lives Don</a:t>
            </a:r>
            <a:r>
              <a:rPr lang="en-US" sz="750" dirty="0">
                <a:latin typeface="+mj-lt"/>
                <a:hlinkClick r:id="rId8">
                  <a:extLst>
                    <a:ext uri="{A12FA001-AC4F-418D-AE19-62706E023703}">
                      <ahyp:hlinkClr xmlns:ahyp="http://schemas.microsoft.com/office/drawing/2018/hyperlinkcolor" val="tx"/>
                    </a:ext>
                  </a:extLst>
                </a:hlinkClick>
              </a:rPr>
              <a:t>’</a:t>
            </a:r>
            <a:r>
              <a:rPr lang="en-US" sz="750" dirty="0">
                <a:latin typeface="+mj-lt"/>
                <a:hlinkClick r:id="rId7">
                  <a:extLst>
                    <a:ext uri="{A12FA001-AC4F-418D-AE19-62706E023703}">
                      <ahyp:hlinkClr xmlns:ahyp="http://schemas.microsoft.com/office/drawing/2018/hyperlinkcolor" val="tx"/>
                    </a:ext>
                  </a:extLst>
                </a:hlinkClick>
              </a:rPr>
              <a:t>t</a:t>
            </a:r>
            <a:endParaRPr lang="en-US" sz="750" dirty="0">
              <a:latin typeface="+mj-lt"/>
            </a:endParaRPr>
          </a:p>
          <a:p>
            <a:pPr marL="1132579" marR="198721" lvl="3" indent="-141572">
              <a:spcBef>
                <a:spcPts val="409"/>
              </a:spcBef>
              <a:spcAft>
                <a:spcPts val="409"/>
              </a:spcAft>
              <a:buClr>
                <a:srgbClr val="9B1515"/>
              </a:buClr>
              <a:buSzPct val="200000"/>
              <a:buBlip>
                <a:blip r:embed="rId4">
                  <a:extLst>
                    <a:ext uri="{96DAC541-7B7A-43D3-8B79-37D633B846F1}">
                      <asvg:svgBlip xmlns:asvg="http://schemas.microsoft.com/office/drawing/2016/SVG/main" r:embed="rId5"/>
                    </a:ext>
                  </a:extLst>
                </a:blip>
              </a:buBlip>
              <a:tabLst>
                <a:tab pos="197855" algn="l"/>
              </a:tabLst>
            </a:pPr>
            <a:r>
              <a:rPr lang="en-US" sz="750" dirty="0">
                <a:latin typeface="+mj-lt"/>
                <a:hlinkClick r:id="rId9">
                  <a:extLst>
                    <a:ext uri="{A12FA001-AC4F-418D-AE19-62706E023703}">
                      <ahyp:hlinkClr xmlns:ahyp="http://schemas.microsoft.com/office/drawing/2018/hyperlinkcolor" val="tx"/>
                    </a:ext>
                  </a:extLst>
                </a:hlinkClick>
              </a:rPr>
              <a:t>Coronavirus Deaths Show How Little Black Lives Matter In American Healthcare</a:t>
            </a:r>
            <a:endParaRPr lang="en-US" sz="750" dirty="0">
              <a:latin typeface="+mj-lt"/>
              <a:hlinkClick r:id="" action="ppaction://noaction">
                <a:extLst>
                  <a:ext uri="{A12FA001-AC4F-418D-AE19-62706E023703}">
                    <ahyp:hlinkClr xmlns:ahyp="http://schemas.microsoft.com/office/drawing/2018/hyperlinkcolor" val="tx"/>
                  </a:ext>
                </a:extLst>
              </a:hlinkClick>
            </a:endParaRPr>
          </a:p>
          <a:p>
            <a:pPr marL="1132579" marR="198721" lvl="3" indent="-141572">
              <a:spcBef>
                <a:spcPts val="409"/>
              </a:spcBef>
              <a:spcAft>
                <a:spcPts val="409"/>
              </a:spcAft>
              <a:buClr>
                <a:srgbClr val="9B1515"/>
              </a:buClr>
              <a:buSzPct val="200000"/>
              <a:buBlip>
                <a:blip r:embed="rId4">
                  <a:extLst>
                    <a:ext uri="{96DAC541-7B7A-43D3-8B79-37D633B846F1}">
                      <asvg:svgBlip xmlns:asvg="http://schemas.microsoft.com/office/drawing/2016/SVG/main" r:embed="rId5"/>
                    </a:ext>
                  </a:extLst>
                </a:blip>
              </a:buBlip>
              <a:tabLst>
                <a:tab pos="197855" algn="l"/>
              </a:tabLst>
            </a:pPr>
            <a:r>
              <a:rPr lang="en-US" sz="750" dirty="0">
                <a:latin typeface="+mj-lt"/>
                <a:hlinkClick r:id="" action="ppaction://noaction">
                  <a:extLst>
                    <a:ext uri="{A12FA001-AC4F-418D-AE19-62706E023703}">
                      <ahyp:hlinkClr xmlns:ahyp="http://schemas.microsoft.com/office/drawing/2018/hyperlinkcolor" val="tx"/>
                    </a:ext>
                  </a:extLst>
                </a:hlinkClick>
              </a:rPr>
              <a:t>A White Mom Marched Alone to </a:t>
            </a:r>
            <a:r>
              <a:rPr lang="en-US" sz="750" dirty="0">
                <a:latin typeface="+mj-lt"/>
                <a:hlinkClick r:id="rId8">
                  <a:extLst>
                    <a:ext uri="{A12FA001-AC4F-418D-AE19-62706E023703}">
                      <ahyp:hlinkClr xmlns:ahyp="http://schemas.microsoft.com/office/drawing/2018/hyperlinkcolor" val="tx"/>
                    </a:ext>
                  </a:extLst>
                </a:hlinkClick>
              </a:rPr>
              <a:t>Say ‘Black Lives Matter.’ Her Black Son Urged Her to Do More</a:t>
            </a:r>
            <a:endParaRPr lang="en-US" sz="750" dirty="0">
              <a:latin typeface="+mj-lt"/>
            </a:endParaRPr>
          </a:p>
          <a:p>
            <a:pPr marL="1132579" marR="198721" lvl="3" indent="-141572">
              <a:spcBef>
                <a:spcPts val="409"/>
              </a:spcBef>
              <a:buClr>
                <a:srgbClr val="9B1515"/>
              </a:buClr>
              <a:buSzPct val="200000"/>
              <a:buBlip>
                <a:blip r:embed="rId4">
                  <a:extLst>
                    <a:ext uri="{96DAC541-7B7A-43D3-8B79-37D633B846F1}">
                      <asvg:svgBlip xmlns:asvg="http://schemas.microsoft.com/office/drawing/2016/SVG/main" r:embed="rId5"/>
                    </a:ext>
                  </a:extLst>
                </a:blip>
              </a:buBlip>
              <a:tabLst>
                <a:tab pos="197855" algn="l"/>
              </a:tabLst>
            </a:pPr>
            <a:r>
              <a:rPr lang="en-US" sz="750" spc="-20" dirty="0">
                <a:latin typeface="+mj-lt"/>
                <a:cs typeface="Calibri"/>
              </a:rPr>
              <a:t>SHC IDHE Anti-Racism &amp; Equity Resources click </a:t>
            </a:r>
            <a:r>
              <a:rPr lang="en-US" sz="750" spc="-20" dirty="0">
                <a:latin typeface="+mj-lt"/>
                <a:cs typeface="Calibri"/>
                <a:hlinkClick r:id="rId10"/>
              </a:rPr>
              <a:t>HERE</a:t>
            </a:r>
            <a:endParaRPr lang="en-US" sz="750" spc="-20" dirty="0">
              <a:latin typeface="+mj-lt"/>
              <a:cs typeface="Calibri"/>
            </a:endParaRPr>
          </a:p>
          <a:p>
            <a:pPr marL="197422" marR="198721" indent="-141572">
              <a:spcBef>
                <a:spcPts val="866"/>
              </a:spcBef>
              <a:buClr>
                <a:srgbClr val="9B1515"/>
              </a:buClr>
              <a:buFont typeface="Wingdings"/>
              <a:buChar char=""/>
              <a:tabLst>
                <a:tab pos="197855" algn="l"/>
              </a:tabLst>
            </a:pPr>
            <a:r>
              <a:rPr lang="en-US" sz="818" b="1" spc="-3" dirty="0">
                <a:solidFill>
                  <a:schemeClr val="accent1"/>
                </a:solidFill>
                <a:latin typeface="Calibri"/>
                <a:cs typeface="Calibri"/>
              </a:rPr>
              <a:t>Reflect: </a:t>
            </a:r>
            <a:r>
              <a:rPr lang="en-US" sz="818" spc="-3" dirty="0">
                <a:latin typeface="Calibri"/>
                <a:cs typeface="Calibri"/>
              </a:rPr>
              <a:t>Take a moment to self-reflect about your reaction to what you learned about BLM. Recognize and acknowledge the validity and reality of the Black community lived experiences.</a:t>
            </a:r>
          </a:p>
          <a:p>
            <a:pPr marL="197422" marR="198721" indent="-141572">
              <a:spcBef>
                <a:spcPts val="866"/>
              </a:spcBef>
              <a:buClr>
                <a:srgbClr val="9B1515"/>
              </a:buClr>
              <a:buFont typeface="Wingdings"/>
              <a:buChar char=""/>
              <a:tabLst>
                <a:tab pos="197855" algn="l"/>
              </a:tabLst>
            </a:pPr>
            <a:r>
              <a:rPr lang="en-US" sz="818" b="1" spc="-3" dirty="0">
                <a:solidFill>
                  <a:schemeClr val="accent1"/>
                </a:solidFill>
                <a:cs typeface="Calibri"/>
              </a:rPr>
              <a:t>Consider</a:t>
            </a:r>
            <a:r>
              <a:rPr lang="en-US" sz="818" b="1" spc="-3" dirty="0">
                <a:cs typeface="Calibri"/>
              </a:rPr>
              <a:t> that by saying Black Lives Matter and posting page 2 on your Vis-wall you are demonstrating your commitment to:</a:t>
            </a:r>
            <a:r>
              <a:rPr lang="en-US" sz="818" dirty="0">
                <a:latin typeface="Calibri"/>
                <a:cs typeface="Calibri"/>
              </a:rPr>
              <a:t> </a:t>
            </a:r>
          </a:p>
          <a:p>
            <a:pPr marL="509141" marR="198721" lvl="1" indent="-141572">
              <a:spcBef>
                <a:spcPts val="409"/>
              </a:spcBef>
              <a:buClr>
                <a:srgbClr val="9B1515"/>
              </a:buClr>
              <a:buFont typeface="Wingdings"/>
              <a:buChar char=""/>
              <a:tabLst>
                <a:tab pos="197855" algn="l"/>
              </a:tabLst>
            </a:pPr>
            <a:r>
              <a:rPr lang="en-US" sz="818" spc="-3" dirty="0">
                <a:latin typeface="Calibri"/>
                <a:cs typeface="Calibri"/>
              </a:rPr>
              <a:t>The </a:t>
            </a:r>
            <a:r>
              <a:rPr lang="en-US" sz="818" dirty="0"/>
              <a:t>wellbeing and equitable treatment of our Black Employees, </a:t>
            </a:r>
            <a:r>
              <a:rPr lang="en-US" sz="818" spc="-3" dirty="0">
                <a:latin typeface="Calibri"/>
                <a:cs typeface="Calibri"/>
              </a:rPr>
              <a:t>patients and community.</a:t>
            </a:r>
          </a:p>
          <a:p>
            <a:pPr marL="509141" marR="198721" lvl="1" indent="-141572">
              <a:spcBef>
                <a:spcPts val="409"/>
              </a:spcBef>
              <a:buClr>
                <a:srgbClr val="9B1515"/>
              </a:buClr>
              <a:buFont typeface="Wingdings"/>
              <a:buChar char=""/>
              <a:tabLst>
                <a:tab pos="197855" algn="l"/>
              </a:tabLst>
            </a:pPr>
            <a:r>
              <a:rPr lang="en-US" sz="818" dirty="0">
                <a:latin typeface="+mj-lt"/>
              </a:rPr>
              <a:t>Fight systemic racism and eliminate health disparities .</a:t>
            </a:r>
          </a:p>
        </p:txBody>
      </p:sp>
      <p:sp>
        <p:nvSpPr>
          <p:cNvPr id="14" name="object 20">
            <a:extLst>
              <a:ext uri="{FF2B5EF4-FFF2-40B4-BE49-F238E27FC236}">
                <a16:creationId xmlns:a16="http://schemas.microsoft.com/office/drawing/2014/main" id="{FBADD080-B8BF-4336-A20D-34ED85182EEB}"/>
              </a:ext>
            </a:extLst>
          </p:cNvPr>
          <p:cNvSpPr txBox="1"/>
          <p:nvPr/>
        </p:nvSpPr>
        <p:spPr>
          <a:xfrm>
            <a:off x="6243049" y="3518763"/>
            <a:ext cx="3281951" cy="3328050"/>
          </a:xfrm>
          <a:prstGeom prst="rect">
            <a:avLst/>
          </a:prstGeom>
        </p:spPr>
        <p:txBody>
          <a:bodyPr vert="horz" wrap="square" lIns="0" tIns="8659" rIns="0" bIns="0" rtlCol="0">
            <a:spAutoFit/>
          </a:bodyPr>
          <a:lstStyle/>
          <a:p>
            <a:pPr marL="55850" marR="198721">
              <a:spcBef>
                <a:spcPts val="682"/>
              </a:spcBef>
              <a:buClr>
                <a:srgbClr val="9B1515"/>
              </a:buClr>
              <a:tabLst>
                <a:tab pos="197855" algn="l"/>
              </a:tabLst>
            </a:pPr>
            <a:r>
              <a:rPr lang="en-US" sz="1091" b="1" spc="-3" dirty="0">
                <a:solidFill>
                  <a:schemeClr val="accent1"/>
                </a:solidFill>
                <a:latin typeface="Calibri"/>
                <a:cs typeface="Calibri"/>
              </a:rPr>
              <a:t>Huddle Conversation:</a:t>
            </a:r>
          </a:p>
          <a:p>
            <a:pPr marL="55850" marR="198721">
              <a:spcBef>
                <a:spcPts val="409"/>
              </a:spcBef>
              <a:buClr>
                <a:srgbClr val="9B1515"/>
              </a:buClr>
              <a:tabLst>
                <a:tab pos="197855" algn="l"/>
              </a:tabLst>
            </a:pPr>
            <a:r>
              <a:rPr lang="en-US" sz="818" spc="-3" dirty="0">
                <a:solidFill>
                  <a:srgbClr val="404040"/>
                </a:solidFill>
                <a:cs typeface="Calibri"/>
              </a:rPr>
              <a:t>The Huddle </a:t>
            </a:r>
            <a:r>
              <a:rPr lang="en-US" sz="818" spc="-3" dirty="0">
                <a:solidFill>
                  <a:srgbClr val="201F1E"/>
                </a:solidFill>
              </a:rPr>
              <a:t>is our opportunity to show that we care, and demonstrate our support for our Black team members, patients, and community. Approach the conversation with empathy, curiosity and compassion.</a:t>
            </a:r>
            <a:endParaRPr lang="en-US" sz="818" spc="-3" dirty="0">
              <a:solidFill>
                <a:srgbClr val="404040"/>
              </a:solidFill>
              <a:cs typeface="Calibri"/>
            </a:endParaRPr>
          </a:p>
          <a:p>
            <a:pPr marL="197422" marR="198721" indent="-141572">
              <a:spcBef>
                <a:spcPts val="409"/>
              </a:spcBef>
              <a:buClr>
                <a:srgbClr val="9B1515"/>
              </a:buClr>
              <a:buFont typeface="Wingdings"/>
              <a:buChar char=""/>
              <a:tabLst>
                <a:tab pos="197855" algn="l"/>
              </a:tabLst>
            </a:pPr>
            <a:r>
              <a:rPr lang="en-US" sz="818" b="1" spc="-20" dirty="0">
                <a:solidFill>
                  <a:schemeClr val="accent1"/>
                </a:solidFill>
                <a:cs typeface="Calibri"/>
              </a:rPr>
              <a:t>Share: </a:t>
            </a:r>
            <a:r>
              <a:rPr lang="en-US" sz="818" spc="-20" dirty="0">
                <a:solidFill>
                  <a:srgbClr val="404040"/>
                </a:solidFill>
                <a:cs typeface="Calibri"/>
              </a:rPr>
              <a:t>Leader shares why they’re having this conversation and what they’ve learned and how they are feeling. Your level of vulnerability sets the tone for the conversation. Select a few key concepts that resonated with you in your preparation. An example might sound like this, </a:t>
            </a:r>
            <a:r>
              <a:rPr lang="en-US" sz="818" i="1" spc="-7" dirty="0">
                <a:solidFill>
                  <a:srgbClr val="404040"/>
                </a:solidFill>
                <a:cs typeface="Calibri"/>
              </a:rPr>
              <a:t>“At first, I was under the impression all lives matter. In reading the Harpers Bazaar article, I learned people who are Black are twice as likely to be killed by a police officer while unarmed, compared to a White individual. Therefore, by saying “Black Lives Matter” it isn’t about excluding others, rather it’s about a rallying cry to end injustice and system racism. These injustices are still happening, we are experiencing it again with the verdict of Breonna Taylor.” </a:t>
            </a:r>
          </a:p>
          <a:p>
            <a:pPr marL="197422" marR="198721" indent="-141572">
              <a:spcBef>
                <a:spcPts val="409"/>
              </a:spcBef>
              <a:buClr>
                <a:srgbClr val="9B1515"/>
              </a:buClr>
              <a:buFont typeface="Wingdings"/>
              <a:buChar char=""/>
              <a:tabLst>
                <a:tab pos="197855" algn="l"/>
              </a:tabLst>
            </a:pPr>
            <a:r>
              <a:rPr lang="en-US" sz="818" b="1" spc="-3" dirty="0">
                <a:solidFill>
                  <a:schemeClr val="accent1"/>
                </a:solidFill>
                <a:cs typeface="Calibri"/>
              </a:rPr>
              <a:t>Ask: </a:t>
            </a:r>
            <a:r>
              <a:rPr lang="en-US" sz="818" i="1" spc="-3" dirty="0">
                <a:solidFill>
                  <a:srgbClr val="404040"/>
                </a:solidFill>
                <a:cs typeface="Calibri"/>
              </a:rPr>
              <a:t>How are you feeling? What are your thoughts? </a:t>
            </a:r>
            <a:endParaRPr lang="en-US" sz="818" spc="-3" dirty="0">
              <a:solidFill>
                <a:srgbClr val="404040"/>
              </a:solidFill>
              <a:cs typeface="Calibri"/>
            </a:endParaRPr>
          </a:p>
          <a:p>
            <a:pPr marL="197422" marR="198721" indent="-141572">
              <a:spcBef>
                <a:spcPts val="409"/>
              </a:spcBef>
              <a:buClr>
                <a:srgbClr val="9B1515"/>
              </a:buClr>
              <a:buFont typeface="Wingdings"/>
              <a:buChar char=""/>
              <a:tabLst>
                <a:tab pos="197855" algn="l"/>
              </a:tabLst>
            </a:pPr>
            <a:r>
              <a:rPr lang="en-US" sz="818" b="1" spc="-20" dirty="0">
                <a:solidFill>
                  <a:schemeClr val="accent1"/>
                </a:solidFill>
                <a:cs typeface="Calibri"/>
              </a:rPr>
              <a:t>Respond: </a:t>
            </a:r>
            <a:r>
              <a:rPr lang="en-US" sz="818" spc="-20" dirty="0">
                <a:solidFill>
                  <a:srgbClr val="404040"/>
                </a:solidFill>
                <a:cs typeface="Calibri"/>
              </a:rPr>
              <a:t>Leader recognizes and acknowledges the thoughts and feelings being shared. It’s important to listen with curiosity, knowing you don’t need to have all the answers or change someone’s beliefs. </a:t>
            </a:r>
          </a:p>
          <a:p>
            <a:pPr marL="197422" marR="198721" indent="-141572">
              <a:spcBef>
                <a:spcPts val="409"/>
              </a:spcBef>
              <a:buClr>
                <a:srgbClr val="9B1515"/>
              </a:buClr>
              <a:buFont typeface="Wingdings"/>
              <a:buChar char=""/>
              <a:tabLst>
                <a:tab pos="197855" algn="l"/>
              </a:tabLst>
            </a:pPr>
            <a:r>
              <a:rPr lang="en-US" sz="818" b="1" spc="-3" dirty="0">
                <a:solidFill>
                  <a:schemeClr val="accent1"/>
                </a:solidFill>
                <a:cs typeface="Calibri"/>
              </a:rPr>
              <a:t>Thank: </a:t>
            </a:r>
            <a:r>
              <a:rPr lang="en-US" sz="818" spc="-3" dirty="0">
                <a:solidFill>
                  <a:srgbClr val="201F1E"/>
                </a:solidFill>
              </a:rPr>
              <a:t>Leader thanks team members for sharing their insights and experiences. Remind them that a</a:t>
            </a:r>
            <a:r>
              <a:rPr lang="en-US" sz="818" dirty="0">
                <a:solidFill>
                  <a:srgbClr val="201F1E"/>
                </a:solidFill>
              </a:rPr>
              <a:t>cknowledging and discussing the inequities that exist demonstrates caring. </a:t>
            </a:r>
            <a:r>
              <a:rPr lang="en-US" sz="818" spc="-3" dirty="0">
                <a:solidFill>
                  <a:srgbClr val="201F1E"/>
                </a:solidFill>
              </a:rPr>
              <a:t>These types of conversations helps us make cultural differences more visible and are a first step in our healing and leading meaningful change.</a:t>
            </a:r>
            <a:endParaRPr lang="en-US" sz="955" spc="-3" dirty="0">
              <a:solidFill>
                <a:srgbClr val="404040"/>
              </a:solidFill>
              <a:cs typeface="Calibri"/>
            </a:endParaRPr>
          </a:p>
        </p:txBody>
      </p:sp>
      <p:cxnSp>
        <p:nvCxnSpPr>
          <p:cNvPr id="16" name="Straight Connector 15">
            <a:extLst>
              <a:ext uri="{FF2B5EF4-FFF2-40B4-BE49-F238E27FC236}">
                <a16:creationId xmlns:a16="http://schemas.microsoft.com/office/drawing/2014/main" id="{74958ABD-EC62-4DE4-96AA-863C934348F0}"/>
              </a:ext>
            </a:extLst>
          </p:cNvPr>
          <p:cNvCxnSpPr/>
          <p:nvPr/>
        </p:nvCxnSpPr>
        <p:spPr>
          <a:xfrm>
            <a:off x="6105230" y="3548712"/>
            <a:ext cx="0" cy="3117273"/>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73FE54BD-9DD7-4904-984C-5A66C5FF415B}"/>
              </a:ext>
            </a:extLst>
          </p:cNvPr>
          <p:cNvPicPr>
            <a:picLocks noChangeAspect="1"/>
          </p:cNvPicPr>
          <p:nvPr/>
        </p:nvPicPr>
        <p:blipFill>
          <a:blip r:embed="rId11"/>
          <a:stretch>
            <a:fillRect/>
          </a:stretch>
        </p:blipFill>
        <p:spPr>
          <a:xfrm>
            <a:off x="6835890" y="1453944"/>
            <a:ext cx="2481505" cy="1482050"/>
          </a:xfrm>
          <a:prstGeom prst="rect">
            <a:avLst/>
          </a:prstGeom>
        </p:spPr>
      </p:pic>
      <p:pic>
        <p:nvPicPr>
          <p:cNvPr id="8" name="Picture 2" descr="Healthcare Workers Come Together in Support of the BLM Protests | News Break">
            <a:extLst>
              <a:ext uri="{FF2B5EF4-FFF2-40B4-BE49-F238E27FC236}">
                <a16:creationId xmlns:a16="http://schemas.microsoft.com/office/drawing/2014/main" id="{199E7611-0EB7-4B8C-93AD-085FB6723C57}"/>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19524" r="35699"/>
          <a:stretch/>
        </p:blipFill>
        <p:spPr bwMode="auto">
          <a:xfrm>
            <a:off x="2992919" y="4142218"/>
            <a:ext cx="914030" cy="1147010"/>
          </a:xfrm>
          <a:prstGeom prst="rect">
            <a:avLst/>
          </a:prstGeom>
          <a:noFill/>
          <a:extLst>
            <a:ext uri="{909E8E84-426E-40DD-AFC4-6F175D3DCCD1}">
              <a14:hiddenFill xmlns:a14="http://schemas.microsoft.com/office/drawing/2010/main">
                <a:solidFill>
                  <a:srgbClr val="FFFFFF"/>
                </a:solidFill>
              </a14:hiddenFill>
            </a:ext>
          </a:extLst>
        </p:spPr>
      </p:pic>
      <p:sp>
        <p:nvSpPr>
          <p:cNvPr id="15" name="Speech Bubble: Rectangle 14">
            <a:extLst>
              <a:ext uri="{FF2B5EF4-FFF2-40B4-BE49-F238E27FC236}">
                <a16:creationId xmlns:a16="http://schemas.microsoft.com/office/drawing/2014/main" id="{4CCE0B99-AC7B-419A-A76E-862BF3E554B2}"/>
              </a:ext>
            </a:extLst>
          </p:cNvPr>
          <p:cNvSpPr/>
          <p:nvPr/>
        </p:nvSpPr>
        <p:spPr>
          <a:xfrm>
            <a:off x="1307464" y="1300823"/>
            <a:ext cx="1371600" cy="917528"/>
          </a:xfrm>
          <a:prstGeom prst="wedgeRectCallout">
            <a:avLst>
              <a:gd name="adj1" fmla="val 49331"/>
              <a:gd name="adj2" fmla="val -79212"/>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Describes the Rational for the Conversation</a:t>
            </a:r>
          </a:p>
        </p:txBody>
      </p:sp>
      <p:sp>
        <p:nvSpPr>
          <p:cNvPr id="19" name="Speech Bubble: Rectangle 18">
            <a:extLst>
              <a:ext uri="{FF2B5EF4-FFF2-40B4-BE49-F238E27FC236}">
                <a16:creationId xmlns:a16="http://schemas.microsoft.com/office/drawing/2014/main" id="{ECD8B084-28CF-4664-A952-E738814C6DAE}"/>
              </a:ext>
            </a:extLst>
          </p:cNvPr>
          <p:cNvSpPr/>
          <p:nvPr/>
        </p:nvSpPr>
        <p:spPr>
          <a:xfrm>
            <a:off x="1307464" y="3650331"/>
            <a:ext cx="1188720" cy="835656"/>
          </a:xfrm>
          <a:prstGeom prst="wedgeRectCallout">
            <a:avLst>
              <a:gd name="adj1" fmla="val 70962"/>
              <a:gd name="adj2" fmla="val -22622"/>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Recommends Educational Resources</a:t>
            </a:r>
          </a:p>
        </p:txBody>
      </p:sp>
      <p:sp>
        <p:nvSpPr>
          <p:cNvPr id="21" name="Speech Bubble: Rectangle 20">
            <a:extLst>
              <a:ext uri="{FF2B5EF4-FFF2-40B4-BE49-F238E27FC236}">
                <a16:creationId xmlns:a16="http://schemas.microsoft.com/office/drawing/2014/main" id="{B9FB6EEE-F2AC-4076-8EF6-E5DE26166200}"/>
              </a:ext>
            </a:extLst>
          </p:cNvPr>
          <p:cNvSpPr/>
          <p:nvPr/>
        </p:nvSpPr>
        <p:spPr>
          <a:xfrm>
            <a:off x="1307464" y="4928535"/>
            <a:ext cx="1188720" cy="720063"/>
          </a:xfrm>
          <a:prstGeom prst="wedgeRectCallout">
            <a:avLst>
              <a:gd name="adj1" fmla="val 64964"/>
              <a:gd name="adj2" fmla="val 54136"/>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Provides Concepts to Reflect on</a:t>
            </a:r>
          </a:p>
        </p:txBody>
      </p:sp>
      <p:sp>
        <p:nvSpPr>
          <p:cNvPr id="23" name="Speech Bubble: Rectangle 22">
            <a:extLst>
              <a:ext uri="{FF2B5EF4-FFF2-40B4-BE49-F238E27FC236}">
                <a16:creationId xmlns:a16="http://schemas.microsoft.com/office/drawing/2014/main" id="{408C22D0-FD13-4471-9B60-BFB7D3471F33}"/>
              </a:ext>
            </a:extLst>
          </p:cNvPr>
          <p:cNvSpPr/>
          <p:nvPr/>
        </p:nvSpPr>
        <p:spPr>
          <a:xfrm>
            <a:off x="1307464" y="5834152"/>
            <a:ext cx="1188720" cy="795965"/>
          </a:xfrm>
          <a:prstGeom prst="wedgeRectCallout">
            <a:avLst>
              <a:gd name="adj1" fmla="val 67086"/>
              <a:gd name="adj2" fmla="val -22843"/>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dirty="0"/>
              <a:t>Encourages Perspectives to Consider</a:t>
            </a:r>
          </a:p>
        </p:txBody>
      </p:sp>
      <p:grpSp>
        <p:nvGrpSpPr>
          <p:cNvPr id="40" name="Group 39">
            <a:extLst>
              <a:ext uri="{FF2B5EF4-FFF2-40B4-BE49-F238E27FC236}">
                <a16:creationId xmlns:a16="http://schemas.microsoft.com/office/drawing/2014/main" id="{5E5467B1-B756-48C3-95CB-A56A1F8797AD}"/>
              </a:ext>
            </a:extLst>
          </p:cNvPr>
          <p:cNvGrpSpPr>
            <a:grpSpLocks noChangeAspect="1"/>
          </p:cNvGrpSpPr>
          <p:nvPr/>
        </p:nvGrpSpPr>
        <p:grpSpPr>
          <a:xfrm>
            <a:off x="9563645" y="757441"/>
            <a:ext cx="2468880" cy="2380114"/>
            <a:chOff x="9243339" y="461609"/>
            <a:chExt cx="2582712" cy="2506804"/>
          </a:xfrm>
        </p:grpSpPr>
        <p:pic>
          <p:nvPicPr>
            <p:cNvPr id="41" name="Picture 40">
              <a:extLst>
                <a:ext uri="{FF2B5EF4-FFF2-40B4-BE49-F238E27FC236}">
                  <a16:creationId xmlns:a16="http://schemas.microsoft.com/office/drawing/2014/main" id="{7ACF9525-5117-4C58-85E3-6D24A7318500}"/>
                </a:ext>
              </a:extLst>
            </p:cNvPr>
            <p:cNvPicPr>
              <a:picLocks noChangeAspect="1"/>
            </p:cNvPicPr>
            <p:nvPr/>
          </p:nvPicPr>
          <p:blipFill rotWithShape="1">
            <a:blip r:embed="rId13"/>
            <a:srcRect r="800"/>
            <a:stretch/>
          </p:blipFill>
          <p:spPr>
            <a:xfrm>
              <a:off x="9301419" y="485814"/>
              <a:ext cx="2468774" cy="2449943"/>
            </a:xfrm>
            <a:prstGeom prst="rect">
              <a:avLst/>
            </a:prstGeom>
          </p:spPr>
        </p:pic>
        <p:sp>
          <p:nvSpPr>
            <p:cNvPr id="42" name="Rectangle 41">
              <a:extLst>
                <a:ext uri="{FF2B5EF4-FFF2-40B4-BE49-F238E27FC236}">
                  <a16:creationId xmlns:a16="http://schemas.microsoft.com/office/drawing/2014/main" id="{F6B3AEBC-FF87-43B3-8D69-2FEF633AE9A2}"/>
                </a:ext>
              </a:extLst>
            </p:cNvPr>
            <p:cNvSpPr/>
            <p:nvPr/>
          </p:nvSpPr>
          <p:spPr>
            <a:xfrm>
              <a:off x="9243339" y="461609"/>
              <a:ext cx="2582712" cy="2506804"/>
            </a:xfrm>
            <a:prstGeom prst="rect">
              <a:avLst/>
            </a:prstGeom>
            <a:noFill/>
            <a:ln>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EF77281-2C98-4025-9B51-E36AF250FF0E}"/>
              </a:ext>
            </a:extLst>
          </p:cNvPr>
          <p:cNvSpPr txBox="1"/>
          <p:nvPr/>
        </p:nvSpPr>
        <p:spPr>
          <a:xfrm>
            <a:off x="9399956" y="338276"/>
            <a:ext cx="2725603" cy="369332"/>
          </a:xfrm>
          <a:prstGeom prst="rect">
            <a:avLst/>
          </a:prstGeom>
          <a:noFill/>
        </p:spPr>
        <p:txBody>
          <a:bodyPr wrap="square">
            <a:spAutoFit/>
          </a:bodyPr>
          <a:lstStyle/>
          <a:p>
            <a:pPr algn="ctr"/>
            <a:r>
              <a:rPr lang="en-US" sz="1800" b="1" spc="-3" dirty="0">
                <a:cs typeface="Calibri"/>
              </a:rPr>
              <a:t>Vis-wall Poster, page 2 </a:t>
            </a:r>
            <a:endParaRPr lang="en-US" dirty="0"/>
          </a:p>
        </p:txBody>
      </p:sp>
      <p:sp>
        <p:nvSpPr>
          <p:cNvPr id="45" name="Rectangle 44">
            <a:extLst>
              <a:ext uri="{FF2B5EF4-FFF2-40B4-BE49-F238E27FC236}">
                <a16:creationId xmlns:a16="http://schemas.microsoft.com/office/drawing/2014/main" id="{7EB227EA-838D-4E82-B01F-7EF6E487E208}"/>
              </a:ext>
            </a:extLst>
          </p:cNvPr>
          <p:cNvSpPr/>
          <p:nvPr/>
        </p:nvSpPr>
        <p:spPr>
          <a:xfrm>
            <a:off x="2756013" y="48403"/>
            <a:ext cx="6624652" cy="6798410"/>
          </a:xfrm>
          <a:prstGeom prst="rect">
            <a:avLst/>
          </a:prstGeom>
          <a:noFill/>
          <a:ln>
            <a:solidFill>
              <a:schemeClr val="tx1">
                <a:lumMod val="25000"/>
                <a:lumOff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534E629E-446D-4C2F-ACB5-B0DE258CD950}"/>
              </a:ext>
            </a:extLst>
          </p:cNvPr>
          <p:cNvSpPr txBox="1"/>
          <p:nvPr/>
        </p:nvSpPr>
        <p:spPr>
          <a:xfrm>
            <a:off x="133118" y="3903424"/>
            <a:ext cx="1005840" cy="369332"/>
          </a:xfrm>
          <a:prstGeom prst="rect">
            <a:avLst/>
          </a:prstGeom>
          <a:noFill/>
          <a:ln>
            <a:solidFill>
              <a:schemeClr val="bg1">
                <a:lumMod val="75000"/>
              </a:schemeClr>
            </a:solidFill>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8C1515"/>
                </a:solidFill>
                <a:effectLst/>
                <a:uLnTx/>
                <a:uFillTx/>
                <a:latin typeface="Calibri" panose="020F0502020204030204"/>
                <a:ea typeface="+mn-ea"/>
                <a:cs typeface="+mn-cs"/>
              </a:rPr>
              <a:t>LEARN</a:t>
            </a:r>
          </a:p>
        </p:txBody>
      </p:sp>
      <p:sp>
        <p:nvSpPr>
          <p:cNvPr id="49" name="TextBox 48">
            <a:extLst>
              <a:ext uri="{FF2B5EF4-FFF2-40B4-BE49-F238E27FC236}">
                <a16:creationId xmlns:a16="http://schemas.microsoft.com/office/drawing/2014/main" id="{BB1D952C-4DF1-4E50-83B8-3B801C8193F8}"/>
              </a:ext>
            </a:extLst>
          </p:cNvPr>
          <p:cNvSpPr txBox="1"/>
          <p:nvPr/>
        </p:nvSpPr>
        <p:spPr>
          <a:xfrm>
            <a:off x="133118" y="5042281"/>
            <a:ext cx="1005840" cy="369332"/>
          </a:xfrm>
          <a:prstGeom prst="rect">
            <a:avLst/>
          </a:prstGeom>
          <a:noFill/>
          <a:ln>
            <a:solidFill>
              <a:schemeClr val="bg1">
                <a:lumMod val="75000"/>
              </a:schemeClr>
            </a:solidFill>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8C1515"/>
                </a:solidFill>
                <a:effectLst/>
                <a:uLnTx/>
                <a:uFillTx/>
                <a:latin typeface="Calibri" panose="020F0502020204030204"/>
                <a:ea typeface="+mn-ea"/>
                <a:cs typeface="+mn-cs"/>
              </a:rPr>
              <a:t>REFLECT</a:t>
            </a:r>
          </a:p>
        </p:txBody>
      </p:sp>
      <p:sp>
        <p:nvSpPr>
          <p:cNvPr id="51" name="TextBox 50">
            <a:extLst>
              <a:ext uri="{FF2B5EF4-FFF2-40B4-BE49-F238E27FC236}">
                <a16:creationId xmlns:a16="http://schemas.microsoft.com/office/drawing/2014/main" id="{1AB41878-2E04-47FA-9AA6-90B68D1C2780}"/>
              </a:ext>
            </a:extLst>
          </p:cNvPr>
          <p:cNvSpPr txBox="1"/>
          <p:nvPr/>
        </p:nvSpPr>
        <p:spPr>
          <a:xfrm>
            <a:off x="133118" y="6087943"/>
            <a:ext cx="1005840" cy="369332"/>
          </a:xfrm>
          <a:prstGeom prst="rect">
            <a:avLst/>
          </a:prstGeom>
          <a:noFill/>
          <a:ln>
            <a:solidFill>
              <a:schemeClr val="bg1">
                <a:lumMod val="75000"/>
              </a:schemeClr>
            </a:solidFill>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8C1515"/>
                </a:solidFill>
                <a:effectLst/>
                <a:uLnTx/>
                <a:uFillTx/>
                <a:latin typeface="Calibri" panose="020F0502020204030204"/>
                <a:ea typeface="+mn-ea"/>
                <a:cs typeface="+mn-cs"/>
              </a:rPr>
              <a:t>CONSIDER</a:t>
            </a:r>
          </a:p>
        </p:txBody>
      </p:sp>
      <p:sp>
        <p:nvSpPr>
          <p:cNvPr id="53" name="TextBox 52">
            <a:extLst>
              <a:ext uri="{FF2B5EF4-FFF2-40B4-BE49-F238E27FC236}">
                <a16:creationId xmlns:a16="http://schemas.microsoft.com/office/drawing/2014/main" id="{549DD0BA-0A23-4FFC-B974-9382B198DEB1}"/>
              </a:ext>
            </a:extLst>
          </p:cNvPr>
          <p:cNvSpPr txBox="1"/>
          <p:nvPr/>
        </p:nvSpPr>
        <p:spPr>
          <a:xfrm>
            <a:off x="133118" y="1550500"/>
            <a:ext cx="1005840" cy="369332"/>
          </a:xfrm>
          <a:prstGeom prst="rect">
            <a:avLst/>
          </a:prstGeom>
          <a:noFill/>
          <a:ln>
            <a:solidFill>
              <a:schemeClr val="bg1">
                <a:lumMod val="75000"/>
              </a:schemeClr>
            </a:solidFill>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8C1515"/>
                </a:solidFill>
                <a:effectLst/>
                <a:uLnTx/>
                <a:uFillTx/>
                <a:latin typeface="Calibri" panose="020F0502020204030204"/>
                <a:ea typeface="+mn-ea"/>
                <a:cs typeface="+mn-cs"/>
              </a:rPr>
              <a:t>WHY?</a:t>
            </a:r>
          </a:p>
        </p:txBody>
      </p:sp>
      <p:sp>
        <p:nvSpPr>
          <p:cNvPr id="55" name="Speech Bubble: Rectangle 54">
            <a:extLst>
              <a:ext uri="{FF2B5EF4-FFF2-40B4-BE49-F238E27FC236}">
                <a16:creationId xmlns:a16="http://schemas.microsoft.com/office/drawing/2014/main" id="{39A0D328-7F12-47AD-ADAA-D7847C025DA5}"/>
              </a:ext>
            </a:extLst>
          </p:cNvPr>
          <p:cNvSpPr/>
          <p:nvPr/>
        </p:nvSpPr>
        <p:spPr>
          <a:xfrm>
            <a:off x="9601834" y="4143999"/>
            <a:ext cx="1188720" cy="549898"/>
          </a:xfrm>
          <a:prstGeom prst="wedgeRectCallout">
            <a:avLst>
              <a:gd name="adj1" fmla="val -68444"/>
              <a:gd name="adj2" fmla="val -36626"/>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Share what you learned</a:t>
            </a:r>
          </a:p>
        </p:txBody>
      </p:sp>
      <p:sp>
        <p:nvSpPr>
          <p:cNvPr id="57" name="Speech Bubble: Rectangle 56">
            <a:extLst>
              <a:ext uri="{FF2B5EF4-FFF2-40B4-BE49-F238E27FC236}">
                <a16:creationId xmlns:a16="http://schemas.microsoft.com/office/drawing/2014/main" id="{93199206-0707-434F-8DD5-1D59F939D3A5}"/>
              </a:ext>
            </a:extLst>
          </p:cNvPr>
          <p:cNvSpPr/>
          <p:nvPr/>
        </p:nvSpPr>
        <p:spPr>
          <a:xfrm>
            <a:off x="9601834" y="5036468"/>
            <a:ext cx="1188720" cy="549898"/>
          </a:xfrm>
          <a:prstGeom prst="wedgeRectCallout">
            <a:avLst>
              <a:gd name="adj1" fmla="val -69749"/>
              <a:gd name="adj2" fmla="val 56687"/>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Expand the Conversation</a:t>
            </a:r>
          </a:p>
        </p:txBody>
      </p:sp>
      <p:sp>
        <p:nvSpPr>
          <p:cNvPr id="59" name="Speech Bubble: Rectangle 58">
            <a:extLst>
              <a:ext uri="{FF2B5EF4-FFF2-40B4-BE49-F238E27FC236}">
                <a16:creationId xmlns:a16="http://schemas.microsoft.com/office/drawing/2014/main" id="{705DFE71-C6BE-4595-8898-B8C139FC8E52}"/>
              </a:ext>
            </a:extLst>
          </p:cNvPr>
          <p:cNvSpPr/>
          <p:nvPr/>
        </p:nvSpPr>
        <p:spPr>
          <a:xfrm>
            <a:off x="9601834" y="5618802"/>
            <a:ext cx="1188720" cy="549898"/>
          </a:xfrm>
          <a:prstGeom prst="wedgeRectCallout">
            <a:avLst>
              <a:gd name="adj1" fmla="val -66921"/>
              <a:gd name="adj2" fmla="val -8256"/>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Encourage &amp; Acknowledge</a:t>
            </a:r>
          </a:p>
        </p:txBody>
      </p:sp>
      <p:sp>
        <p:nvSpPr>
          <p:cNvPr id="61" name="TextBox 60">
            <a:extLst>
              <a:ext uri="{FF2B5EF4-FFF2-40B4-BE49-F238E27FC236}">
                <a16:creationId xmlns:a16="http://schemas.microsoft.com/office/drawing/2014/main" id="{068CDA8A-9BDE-46D3-935B-B6922BB5AC9E}"/>
              </a:ext>
            </a:extLst>
          </p:cNvPr>
          <p:cNvSpPr txBox="1"/>
          <p:nvPr/>
        </p:nvSpPr>
        <p:spPr>
          <a:xfrm>
            <a:off x="10983191" y="4206948"/>
            <a:ext cx="1005840" cy="369332"/>
          </a:xfrm>
          <a:prstGeom prst="rect">
            <a:avLst/>
          </a:prstGeom>
          <a:noFill/>
          <a:ln>
            <a:solidFill>
              <a:schemeClr val="bg1">
                <a:lumMod val="75000"/>
              </a:schemeClr>
            </a:solidFill>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8C1515"/>
                </a:solidFill>
                <a:effectLst/>
                <a:uLnTx/>
                <a:uFillTx/>
                <a:latin typeface="Calibri" panose="020F0502020204030204"/>
                <a:ea typeface="+mn-ea"/>
                <a:cs typeface="+mn-cs"/>
              </a:rPr>
              <a:t>SHARE</a:t>
            </a:r>
          </a:p>
        </p:txBody>
      </p:sp>
      <p:sp>
        <p:nvSpPr>
          <p:cNvPr id="63" name="TextBox 62">
            <a:extLst>
              <a:ext uri="{FF2B5EF4-FFF2-40B4-BE49-F238E27FC236}">
                <a16:creationId xmlns:a16="http://schemas.microsoft.com/office/drawing/2014/main" id="{887423D3-A0D5-4211-B643-3668AFC8E7C1}"/>
              </a:ext>
            </a:extLst>
          </p:cNvPr>
          <p:cNvSpPr txBox="1"/>
          <p:nvPr/>
        </p:nvSpPr>
        <p:spPr>
          <a:xfrm>
            <a:off x="10983191" y="5052358"/>
            <a:ext cx="1005840" cy="369332"/>
          </a:xfrm>
          <a:prstGeom prst="rect">
            <a:avLst/>
          </a:prstGeom>
          <a:noFill/>
          <a:ln>
            <a:solidFill>
              <a:schemeClr val="bg1">
                <a:lumMod val="75000"/>
              </a:schemeClr>
            </a:solidFill>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8C1515"/>
                </a:solidFill>
                <a:effectLst/>
                <a:uLnTx/>
                <a:uFillTx/>
                <a:latin typeface="Calibri" panose="020F0502020204030204"/>
                <a:ea typeface="+mn-ea"/>
                <a:cs typeface="+mn-cs"/>
              </a:rPr>
              <a:t>ASK</a:t>
            </a:r>
          </a:p>
        </p:txBody>
      </p:sp>
      <p:sp>
        <p:nvSpPr>
          <p:cNvPr id="65" name="TextBox 64">
            <a:extLst>
              <a:ext uri="{FF2B5EF4-FFF2-40B4-BE49-F238E27FC236}">
                <a16:creationId xmlns:a16="http://schemas.microsoft.com/office/drawing/2014/main" id="{DD0345D1-5AAE-4E4C-B8F6-EA1B6F7C3603}"/>
              </a:ext>
            </a:extLst>
          </p:cNvPr>
          <p:cNvSpPr txBox="1"/>
          <p:nvPr/>
        </p:nvSpPr>
        <p:spPr>
          <a:xfrm>
            <a:off x="10983191" y="5745877"/>
            <a:ext cx="1005840" cy="369332"/>
          </a:xfrm>
          <a:prstGeom prst="rect">
            <a:avLst/>
          </a:prstGeom>
          <a:noFill/>
          <a:ln>
            <a:solidFill>
              <a:schemeClr val="bg1">
                <a:lumMod val="75000"/>
              </a:schemeClr>
            </a:solidFill>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8C1515"/>
                </a:solidFill>
                <a:effectLst/>
                <a:uLnTx/>
                <a:uFillTx/>
                <a:latin typeface="Calibri" panose="020F0502020204030204"/>
                <a:ea typeface="+mn-ea"/>
                <a:cs typeface="+mn-cs"/>
              </a:rPr>
              <a:t>RESPOND</a:t>
            </a:r>
          </a:p>
        </p:txBody>
      </p:sp>
      <p:sp>
        <p:nvSpPr>
          <p:cNvPr id="67" name="TextBox 66">
            <a:extLst>
              <a:ext uri="{FF2B5EF4-FFF2-40B4-BE49-F238E27FC236}">
                <a16:creationId xmlns:a16="http://schemas.microsoft.com/office/drawing/2014/main" id="{E96BAFC3-40F6-45E1-827C-1688E76A0D17}"/>
              </a:ext>
            </a:extLst>
          </p:cNvPr>
          <p:cNvSpPr txBox="1"/>
          <p:nvPr/>
        </p:nvSpPr>
        <p:spPr>
          <a:xfrm>
            <a:off x="10983191" y="6329412"/>
            <a:ext cx="1005840" cy="369332"/>
          </a:xfrm>
          <a:prstGeom prst="rect">
            <a:avLst/>
          </a:prstGeom>
          <a:noFill/>
          <a:ln>
            <a:solidFill>
              <a:schemeClr val="bg1">
                <a:lumMod val="75000"/>
              </a:schemeClr>
            </a:solidFill>
          </a:ln>
        </p:spPr>
        <p:txBody>
          <a:bodyPr wrap="square" lIns="0" r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8C1515"/>
                </a:solidFill>
                <a:effectLst/>
                <a:uLnTx/>
                <a:uFillTx/>
                <a:latin typeface="Calibri" panose="020F0502020204030204"/>
                <a:ea typeface="+mn-ea"/>
                <a:cs typeface="+mn-cs"/>
              </a:rPr>
              <a:t>THANK</a:t>
            </a:r>
          </a:p>
        </p:txBody>
      </p:sp>
      <p:sp>
        <p:nvSpPr>
          <p:cNvPr id="69" name="Speech Bubble: Rectangle 68">
            <a:extLst>
              <a:ext uri="{FF2B5EF4-FFF2-40B4-BE49-F238E27FC236}">
                <a16:creationId xmlns:a16="http://schemas.microsoft.com/office/drawing/2014/main" id="{97CF7938-1197-4F47-9B22-784822E0C7EC}"/>
              </a:ext>
            </a:extLst>
          </p:cNvPr>
          <p:cNvSpPr/>
          <p:nvPr/>
        </p:nvSpPr>
        <p:spPr>
          <a:xfrm>
            <a:off x="9601834" y="6209228"/>
            <a:ext cx="1188720" cy="549898"/>
          </a:xfrm>
          <a:prstGeom prst="wedgeRectCallout">
            <a:avLst>
              <a:gd name="adj1" fmla="val -68963"/>
              <a:gd name="adj2" fmla="val -22971"/>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rPr>
              <a:t>Appreciate </a:t>
            </a:r>
            <a:r>
              <a:rPr kumimoji="0" lang="en-US" sz="1600" b="0" i="0" u="none" strike="noStrike" kern="1200" cap="none" spc="-60" normalizeH="0" baseline="0" noProof="0" dirty="0">
                <a:ln>
                  <a:noFill/>
                </a:ln>
                <a:solidFill>
                  <a:prstClr val="white"/>
                </a:solidFill>
                <a:effectLst/>
                <a:uLnTx/>
                <a:uFillTx/>
                <a:latin typeface="Calibri" panose="020F0502020204030204"/>
                <a:ea typeface="+mn-ea"/>
                <a:cs typeface="+mn-cs"/>
              </a:rPr>
              <a:t>teams’ input</a:t>
            </a:r>
          </a:p>
        </p:txBody>
      </p:sp>
    </p:spTree>
    <p:extLst>
      <p:ext uri="{BB962C8B-B14F-4D97-AF65-F5344CB8AC3E}">
        <p14:creationId xmlns:p14="http://schemas.microsoft.com/office/powerpoint/2010/main" val="3901479599"/>
      </p:ext>
    </p:extLst>
  </p:cSld>
  <p:clrMapOvr>
    <a:masterClrMapping/>
  </p:clrMapOvr>
</p:sld>
</file>

<file path=ppt/theme/theme1.xml><?xml version="1.0" encoding="utf-8"?>
<a:theme xmlns:a="http://schemas.openxmlformats.org/drawingml/2006/main" name="Office Theme">
  <a:themeElements>
    <a:clrScheme name="Stanford">
      <a:dk1>
        <a:sysClr val="windowText" lastClr="000000"/>
      </a:dk1>
      <a:lt1>
        <a:sysClr val="window" lastClr="FFFFFF"/>
      </a:lt1>
      <a:dk2>
        <a:srgbClr val="1F497D"/>
      </a:dk2>
      <a:lt2>
        <a:srgbClr val="EEECE1"/>
      </a:lt2>
      <a:accent1>
        <a:srgbClr val="8C1515"/>
      </a:accent1>
      <a:accent2>
        <a:srgbClr val="C0504D"/>
      </a:accent2>
      <a:accent3>
        <a:srgbClr val="009ABB"/>
      </a:accent3>
      <a:accent4>
        <a:srgbClr val="FFFFFF"/>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E94F24B1-DBA8-4AD5-B1E4-8684A9214B39}" vid="{1AD40A6B-989C-4D4B-BE88-CA18D2E2DC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 PPT</Template>
  <TotalTime>25</TotalTime>
  <Words>566</Words>
  <Application>Microsoft Office PowerPoint</Application>
  <PresentationFormat>Widescreen</PresentationFormat>
  <Paragraphs>67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inherit</vt:lpstr>
      <vt:lpstr>Wingdings</vt:lpstr>
      <vt:lpstr>Office Theme</vt:lpstr>
      <vt:lpstr>Overview of the Huddle Sheet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Huddle Sheet</dc:title>
  <dc:creator>Tara Bergen</dc:creator>
  <cp:lastModifiedBy>gisellquihuis@yahoo.com</cp:lastModifiedBy>
  <cp:revision>7</cp:revision>
  <dcterms:created xsi:type="dcterms:W3CDTF">2020-10-03T18:14:51Z</dcterms:created>
  <dcterms:modified xsi:type="dcterms:W3CDTF">2021-11-17T01:26:28Z</dcterms:modified>
</cp:coreProperties>
</file>