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
  </p:notesMasterIdLst>
  <p:sldIdLst>
    <p:sldId id="256" r:id="rId2"/>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7C7D182F-07A5-405A-BF03-ACB9AB049A9D}" type="datetimeFigureOut">
              <a:rPr lang="en-US" smtClean="0"/>
              <a:t>11/16/2021</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AD56AAC-AA08-42BC-905A-C90226411207}" type="slidenum">
              <a:rPr lang="en-US" smtClean="0"/>
              <a:t>‹#›</a:t>
            </a:fld>
            <a:endParaRPr lang="en-US" dirty="0"/>
          </a:p>
        </p:txBody>
      </p:sp>
    </p:spTree>
    <p:extLst>
      <p:ext uri="{BB962C8B-B14F-4D97-AF65-F5344CB8AC3E}">
        <p14:creationId xmlns:p14="http://schemas.microsoft.com/office/powerpoint/2010/main" val="407791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1820-9C8E-4F40-B389-F41B2C6F7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0B2A8-DA9E-4663-A18D-2DC959F96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1DE060-0F0D-4C93-A583-A59553CE6D73}"/>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5" name="Footer Placeholder 4">
            <a:extLst>
              <a:ext uri="{FF2B5EF4-FFF2-40B4-BE49-F238E27FC236}">
                <a16:creationId xmlns:a16="http://schemas.microsoft.com/office/drawing/2014/main" id="{0CF5B75F-DCD9-4B9D-93C9-3AA33696A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84BB9-AD5D-403F-BB0F-618862E590A7}"/>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360825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11E0-8A78-4E34-BBDF-90CBF60D55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90123-A26B-4856-9B01-81F24DBA57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4C56D-0FD5-42FE-8B03-F58D12EA6DE5}"/>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5" name="Footer Placeholder 4">
            <a:extLst>
              <a:ext uri="{FF2B5EF4-FFF2-40B4-BE49-F238E27FC236}">
                <a16:creationId xmlns:a16="http://schemas.microsoft.com/office/drawing/2014/main" id="{91045A53-810F-48C1-A0A8-105A99917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E74EB-BBE6-41D2-8554-4202A7B573A1}"/>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17685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CB34EA-2DC2-480C-BF60-1C2450049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03FF7C-39FC-4F84-9CA7-9008FA00D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15369-670F-4F08-981C-739C22A28ED5}"/>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5" name="Footer Placeholder 4">
            <a:extLst>
              <a:ext uri="{FF2B5EF4-FFF2-40B4-BE49-F238E27FC236}">
                <a16:creationId xmlns:a16="http://schemas.microsoft.com/office/drawing/2014/main" id="{3E9F1CC2-CA57-4E7E-A288-6C9AC8B16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D4F70-9672-4ACA-8025-050D14ACF6E0}"/>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11570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3B61-BE75-4780-A737-5959CC875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76FF5-8887-4177-952F-E50E9F5E2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F631F-4FB9-4A09-B2E4-9B24DE60C372}"/>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5" name="Footer Placeholder 4">
            <a:extLst>
              <a:ext uri="{FF2B5EF4-FFF2-40B4-BE49-F238E27FC236}">
                <a16:creationId xmlns:a16="http://schemas.microsoft.com/office/drawing/2014/main" id="{FD0A963C-83E4-4647-B3A8-82CDA5C93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DDE99-7D3A-4D3C-BE5E-549D46493142}"/>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183515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4355-1310-4DCC-BC31-1F13449872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935BF-2067-4014-90B0-A892C5A3ED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550E22-F0C4-4967-BBBB-9174106D2D0B}"/>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5" name="Footer Placeholder 4">
            <a:extLst>
              <a:ext uri="{FF2B5EF4-FFF2-40B4-BE49-F238E27FC236}">
                <a16:creationId xmlns:a16="http://schemas.microsoft.com/office/drawing/2014/main" id="{DFC59250-C69A-43BF-B8AC-5FA5819AA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6E43C-510A-4094-A4D0-996EBEA128F3}"/>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331079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EAB-DFEF-452F-88BD-B4AE64921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39D39-51C1-4D2E-85D1-0C07590AE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86990A-B348-4D98-AD7E-E05634760B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42290-E521-4781-8AD0-5EB30BCEDF3C}"/>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6" name="Footer Placeholder 5">
            <a:extLst>
              <a:ext uri="{FF2B5EF4-FFF2-40B4-BE49-F238E27FC236}">
                <a16:creationId xmlns:a16="http://schemas.microsoft.com/office/drawing/2014/main" id="{233DB065-5186-484F-94D5-959096018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8FA70-97A8-47AF-B529-3773034E27D0}"/>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278453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DE7A-EBBD-4324-8D52-549E0871C5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0AA8A6-0B0D-4D66-94A3-9D91E7A2E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B91E-75D2-44CE-AF20-23F2D6E77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F84FB-C4B8-4DEE-966F-687E5C9E2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CED77-ACF0-4A5A-834A-6A588CFF7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72AE7D-5AEE-47F4-8542-8A9F0B89C04C}"/>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8" name="Footer Placeholder 7">
            <a:extLst>
              <a:ext uri="{FF2B5EF4-FFF2-40B4-BE49-F238E27FC236}">
                <a16:creationId xmlns:a16="http://schemas.microsoft.com/office/drawing/2014/main" id="{57B80BFD-B96E-4D61-A334-5209F2FF8D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7F426C-998F-4662-9012-64DDDBB88500}"/>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213496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A588-2AD8-4199-8FB4-F256F8BD5B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EA047-A430-49D7-AB01-B7F6297DED32}"/>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4" name="Footer Placeholder 3">
            <a:extLst>
              <a:ext uri="{FF2B5EF4-FFF2-40B4-BE49-F238E27FC236}">
                <a16:creationId xmlns:a16="http://schemas.microsoft.com/office/drawing/2014/main" id="{7BAD1D60-5A16-405E-ACAF-D45DD4490F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EF2BB-A689-4101-B526-DAE57A0A337A}"/>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6223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35324-B73D-433F-A7F9-0DF97C41153C}"/>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3" name="Footer Placeholder 2">
            <a:extLst>
              <a:ext uri="{FF2B5EF4-FFF2-40B4-BE49-F238E27FC236}">
                <a16:creationId xmlns:a16="http://schemas.microsoft.com/office/drawing/2014/main" id="{9335224E-4FFF-4986-8421-69AD4004F7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EA98C-72FF-4146-82CD-B0EFB8971F24}"/>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82211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0C33-7763-482D-8570-9116AAEAB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9947E0-D25F-4AB5-9F5E-E56064B93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483689-8362-4ACB-BFF2-3BA5F7821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59E6A-08A1-4222-A603-6EAA333F513E}"/>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6" name="Footer Placeholder 5">
            <a:extLst>
              <a:ext uri="{FF2B5EF4-FFF2-40B4-BE49-F238E27FC236}">
                <a16:creationId xmlns:a16="http://schemas.microsoft.com/office/drawing/2014/main" id="{3E471BBA-C3E7-4DCC-8245-D5F141F2E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B34DB-CFD5-4B82-9CBB-2168F60BF35B}"/>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118696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341-9415-4D2A-9BBF-D55938E7E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9BE36-AA33-4D4D-BF39-32B156567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8A3B1-FBA4-47E6-A185-9DD94E096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98554-1FA1-4083-9B32-97B67D3F73AD}"/>
              </a:ext>
            </a:extLst>
          </p:cNvPr>
          <p:cNvSpPr>
            <a:spLocks noGrp="1"/>
          </p:cNvSpPr>
          <p:nvPr>
            <p:ph type="dt" sz="half" idx="10"/>
          </p:nvPr>
        </p:nvSpPr>
        <p:spPr/>
        <p:txBody>
          <a:bodyPr/>
          <a:lstStyle/>
          <a:p>
            <a:fld id="{1D0891EE-B291-4C4C-82C8-C49DAC6FA95D}" type="datetimeFigureOut">
              <a:rPr lang="en-US" smtClean="0"/>
              <a:t>11/16/2021</a:t>
            </a:fld>
            <a:endParaRPr lang="en-US"/>
          </a:p>
        </p:txBody>
      </p:sp>
      <p:sp>
        <p:nvSpPr>
          <p:cNvPr id="6" name="Footer Placeholder 5">
            <a:extLst>
              <a:ext uri="{FF2B5EF4-FFF2-40B4-BE49-F238E27FC236}">
                <a16:creationId xmlns:a16="http://schemas.microsoft.com/office/drawing/2014/main" id="{87A71352-F6B6-48F5-AF3B-689B2D0A2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C7027-11F9-4F8E-845F-6F4657C180FA}"/>
              </a:ext>
            </a:extLst>
          </p:cNvPr>
          <p:cNvSpPr>
            <a:spLocks noGrp="1"/>
          </p:cNvSpPr>
          <p:nvPr>
            <p:ph type="sldNum" sz="quarter" idx="12"/>
          </p:nvPr>
        </p:nvSpPr>
        <p:spPr/>
        <p:txBody>
          <a:bodyPr/>
          <a:lstStyle/>
          <a:p>
            <a:fld id="{65073BA2-6341-42B2-9185-8D12FF7F2136}" type="slidenum">
              <a:rPr lang="en-US" smtClean="0"/>
              <a:t>‹#›</a:t>
            </a:fld>
            <a:endParaRPr lang="en-US"/>
          </a:p>
        </p:txBody>
      </p:sp>
    </p:spTree>
    <p:extLst>
      <p:ext uri="{BB962C8B-B14F-4D97-AF65-F5344CB8AC3E}">
        <p14:creationId xmlns:p14="http://schemas.microsoft.com/office/powerpoint/2010/main" val="162169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192F8-B231-4840-A13D-90741CD08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E0378F-C2ED-459D-8DFD-0280EC78C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27FC0-5B44-4FD6-8E9A-63D475F3C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891EE-B291-4C4C-82C8-C49DAC6FA95D}" type="datetimeFigureOut">
              <a:rPr lang="en-US" smtClean="0"/>
              <a:t>11/16/2021</a:t>
            </a:fld>
            <a:endParaRPr lang="en-US"/>
          </a:p>
        </p:txBody>
      </p:sp>
      <p:sp>
        <p:nvSpPr>
          <p:cNvPr id="5" name="Footer Placeholder 4">
            <a:extLst>
              <a:ext uri="{FF2B5EF4-FFF2-40B4-BE49-F238E27FC236}">
                <a16:creationId xmlns:a16="http://schemas.microsoft.com/office/drawing/2014/main" id="{2F3C7381-F45F-4392-A049-279789CA90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ED84E7-E944-48D5-A118-5B431D632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73BA2-6341-42B2-9185-8D12FF7F2136}" type="slidenum">
              <a:rPr lang="en-US" smtClean="0"/>
              <a:t>‹#›</a:t>
            </a:fld>
            <a:endParaRPr lang="en-US"/>
          </a:p>
        </p:txBody>
      </p:sp>
    </p:spTree>
    <p:extLst>
      <p:ext uri="{BB962C8B-B14F-4D97-AF65-F5344CB8AC3E}">
        <p14:creationId xmlns:p14="http://schemas.microsoft.com/office/powerpoint/2010/main" val="59832277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nn.com/2021/01/26/us/vaccination-disparities-rollout/index.html" TargetMode="External"/><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health.ucdavis.edu/diversity-inclusion/resources/COVID-19/PDFs/Hate-Crimes-Talking-Points-for-COVID-19.pdf"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ime.com/5938482/asian-american-attacks/" TargetMode="External"/><Relationship Id="rId11" Type="http://schemas.openxmlformats.org/officeDocument/2006/relationships/image" Target="../media/image4.png"/><Relationship Id="rId5" Type="http://schemas.openxmlformats.org/officeDocument/2006/relationships/hyperlink" Target="https://www.goodhousekeeping.com/life/a35630674/how-to-support-asian-american-community-hate-crimes-violence/" TargetMode="External"/><Relationship Id="rId10" Type="http://schemas.openxmlformats.org/officeDocument/2006/relationships/hyperlink" Target="https://shcconnect.stanfordmed.org/sites/vc/pp/Hospital%20Wide%20%20PDF/Equal%20Employment%20Opportunity%20Non-Discrimination%20and%20Affirmative%20Action.pdf#search=non%20discrimination%20policy" TargetMode="External"/><Relationship Id="rId4" Type="http://schemas.openxmlformats.org/officeDocument/2006/relationships/image" Target="../media/image3.svg"/><Relationship Id="rId9" Type="http://schemas.openxmlformats.org/officeDocument/2006/relationships/hyperlink" Target="https://shcconnect.stanfordmed.org/depts/ComplianceDepartment/SHC%20Compliance%20%20Privacy%20Policy%20Manual/Anti-Retaliation%20Policy.pdf#search=retaliation%20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357C750-D637-4A66-820D-225B4E04E4F6}"/>
              </a:ext>
            </a:extLst>
          </p:cNvPr>
          <p:cNvSpPr/>
          <p:nvPr/>
        </p:nvSpPr>
        <p:spPr>
          <a:xfrm>
            <a:off x="2815570" y="179486"/>
            <a:ext cx="6501612" cy="66512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4">
            <a:extLst>
              <a:ext uri="{FF2B5EF4-FFF2-40B4-BE49-F238E27FC236}">
                <a16:creationId xmlns:a16="http://schemas.microsoft.com/office/drawing/2014/main" id="{EF065A90-58A2-4364-A431-30F0C063BA11}"/>
              </a:ext>
            </a:extLst>
          </p:cNvPr>
          <p:cNvSpPr/>
          <p:nvPr/>
        </p:nvSpPr>
        <p:spPr>
          <a:xfrm>
            <a:off x="1382204" y="1286771"/>
            <a:ext cx="1371600" cy="917528"/>
          </a:xfrm>
          <a:prstGeom prst="wedgeRectCallout">
            <a:avLst>
              <a:gd name="adj1" fmla="val 47129"/>
              <a:gd name="adj2" fmla="val -6768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Provides the rational for the conversation</a:t>
            </a:r>
          </a:p>
        </p:txBody>
      </p:sp>
      <p:sp>
        <p:nvSpPr>
          <p:cNvPr id="6" name="Speech Bubble: Rectangle 5">
            <a:extLst>
              <a:ext uri="{FF2B5EF4-FFF2-40B4-BE49-F238E27FC236}">
                <a16:creationId xmlns:a16="http://schemas.microsoft.com/office/drawing/2014/main" id="{DADD98E7-6750-4D95-AAF6-6A3B9A53A0A4}"/>
              </a:ext>
            </a:extLst>
          </p:cNvPr>
          <p:cNvSpPr/>
          <p:nvPr/>
        </p:nvSpPr>
        <p:spPr>
          <a:xfrm>
            <a:off x="1453120" y="3650331"/>
            <a:ext cx="1280160" cy="835656"/>
          </a:xfrm>
          <a:prstGeom prst="wedgeRectCallout">
            <a:avLst>
              <a:gd name="adj1" fmla="val 61288"/>
              <a:gd name="adj2" fmla="val -19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Recommends Educational Resources</a:t>
            </a:r>
          </a:p>
        </p:txBody>
      </p:sp>
      <p:sp>
        <p:nvSpPr>
          <p:cNvPr id="7" name="Speech Bubble: Rectangle 6">
            <a:extLst>
              <a:ext uri="{FF2B5EF4-FFF2-40B4-BE49-F238E27FC236}">
                <a16:creationId xmlns:a16="http://schemas.microsoft.com/office/drawing/2014/main" id="{9E78FAF9-CAA1-456E-A210-2B4631BAAD17}"/>
              </a:ext>
            </a:extLst>
          </p:cNvPr>
          <p:cNvSpPr/>
          <p:nvPr/>
        </p:nvSpPr>
        <p:spPr>
          <a:xfrm>
            <a:off x="1453120" y="5290756"/>
            <a:ext cx="1280160" cy="776705"/>
          </a:xfrm>
          <a:prstGeom prst="wedgeRectCallout">
            <a:avLst>
              <a:gd name="adj1" fmla="val 57288"/>
              <a:gd name="adj2" fmla="val -37718"/>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Provides Concepts to Reflect on</a:t>
            </a:r>
          </a:p>
        </p:txBody>
      </p:sp>
      <p:sp>
        <p:nvSpPr>
          <p:cNvPr id="9" name="TextBox 8">
            <a:extLst>
              <a:ext uri="{FF2B5EF4-FFF2-40B4-BE49-F238E27FC236}">
                <a16:creationId xmlns:a16="http://schemas.microsoft.com/office/drawing/2014/main" id="{936A1644-7682-47D8-8D0B-66E87A4B9A31}"/>
              </a:ext>
            </a:extLst>
          </p:cNvPr>
          <p:cNvSpPr txBox="1"/>
          <p:nvPr/>
        </p:nvSpPr>
        <p:spPr>
          <a:xfrm>
            <a:off x="145943" y="3903424"/>
            <a:ext cx="1188720" cy="523220"/>
          </a:xfrm>
          <a:prstGeom prst="rect">
            <a:avLst/>
          </a:prstGeom>
          <a:noFill/>
          <a:ln>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79646">
                    <a:lumMod val="10000"/>
                  </a:srgbClr>
                </a:solidFill>
                <a:effectLst/>
                <a:uLnTx/>
                <a:uFillTx/>
                <a:latin typeface="Calibri" panose="020F0502020204030204"/>
                <a:ea typeface="+mn-ea"/>
                <a:cs typeface="+mn-cs"/>
              </a:rPr>
              <a:t>L</a:t>
            </a:r>
            <a:r>
              <a:rPr kumimoji="0" lang="en-US" sz="1600" b="1" i="0" u="none" strike="noStrike" kern="1200" cap="none" spc="0" normalizeH="0" baseline="0" noProof="0" dirty="0">
                <a:ln>
                  <a:noFill/>
                </a:ln>
                <a:solidFill>
                  <a:srgbClr val="8C1515"/>
                </a:solidFill>
                <a:effectLst/>
                <a:uLnTx/>
                <a:uFillTx/>
                <a:latin typeface="Calibri" panose="020F0502020204030204"/>
                <a:ea typeface="+mn-ea"/>
                <a:cs typeface="+mn-cs"/>
              </a:rPr>
              <a:t>EARN</a:t>
            </a:r>
          </a:p>
        </p:txBody>
      </p:sp>
      <p:sp>
        <p:nvSpPr>
          <p:cNvPr id="10" name="TextBox 9">
            <a:extLst>
              <a:ext uri="{FF2B5EF4-FFF2-40B4-BE49-F238E27FC236}">
                <a16:creationId xmlns:a16="http://schemas.microsoft.com/office/drawing/2014/main" id="{63A8012D-53D4-4304-8F8A-CC01B3CE04D4}"/>
              </a:ext>
            </a:extLst>
          </p:cNvPr>
          <p:cNvSpPr txBox="1"/>
          <p:nvPr/>
        </p:nvSpPr>
        <p:spPr>
          <a:xfrm>
            <a:off x="145943" y="5290756"/>
            <a:ext cx="1188720" cy="338554"/>
          </a:xfrm>
          <a:prstGeom prst="rect">
            <a:avLst/>
          </a:prstGeom>
          <a:noFill/>
          <a:ln>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C1515"/>
                </a:solidFill>
                <a:effectLst/>
                <a:uLnTx/>
                <a:uFillTx/>
                <a:latin typeface="Calibri" panose="020F0502020204030204"/>
                <a:ea typeface="+mn-ea"/>
                <a:cs typeface="+mn-cs"/>
              </a:rPr>
              <a:t>Reflect</a:t>
            </a:r>
          </a:p>
        </p:txBody>
      </p:sp>
      <p:sp>
        <p:nvSpPr>
          <p:cNvPr id="12" name="TextBox 11">
            <a:extLst>
              <a:ext uri="{FF2B5EF4-FFF2-40B4-BE49-F238E27FC236}">
                <a16:creationId xmlns:a16="http://schemas.microsoft.com/office/drawing/2014/main" id="{DD2CAB24-560A-4609-9D9D-BDE0F1429813}"/>
              </a:ext>
            </a:extLst>
          </p:cNvPr>
          <p:cNvSpPr txBox="1"/>
          <p:nvPr/>
        </p:nvSpPr>
        <p:spPr>
          <a:xfrm>
            <a:off x="145943" y="1293325"/>
            <a:ext cx="1188720" cy="369332"/>
          </a:xfrm>
          <a:prstGeom prst="rect">
            <a:avLst/>
          </a:prstGeom>
          <a:noFill/>
          <a:ln>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WHY?</a:t>
            </a:r>
          </a:p>
        </p:txBody>
      </p:sp>
      <p:sp>
        <p:nvSpPr>
          <p:cNvPr id="13" name="TextBox 12">
            <a:extLst>
              <a:ext uri="{FF2B5EF4-FFF2-40B4-BE49-F238E27FC236}">
                <a16:creationId xmlns:a16="http://schemas.microsoft.com/office/drawing/2014/main" id="{8875197F-B337-4520-8AEA-E458891C4C58}"/>
              </a:ext>
            </a:extLst>
          </p:cNvPr>
          <p:cNvSpPr txBox="1"/>
          <p:nvPr/>
        </p:nvSpPr>
        <p:spPr>
          <a:xfrm>
            <a:off x="13731" y="35000"/>
            <a:ext cx="281908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80" normalizeH="0" baseline="0" noProof="0" dirty="0">
                <a:ln>
                  <a:noFill/>
                </a:ln>
                <a:solidFill>
                  <a:prstClr val="black"/>
                </a:solidFill>
                <a:effectLst/>
                <a:uLnTx/>
                <a:uFillTx/>
                <a:latin typeface="Calibri" panose="020F0502020204030204"/>
                <a:ea typeface="+mn-ea"/>
                <a:cs typeface="+mn-cs"/>
              </a:rPr>
              <a:t>Elements of the Conversation Sheet</a:t>
            </a:r>
          </a:p>
        </p:txBody>
      </p:sp>
      <p:sp>
        <p:nvSpPr>
          <p:cNvPr id="14" name="object 4">
            <a:extLst>
              <a:ext uri="{FF2B5EF4-FFF2-40B4-BE49-F238E27FC236}">
                <a16:creationId xmlns:a16="http://schemas.microsoft.com/office/drawing/2014/main" id="{0A4AD466-7E3E-408B-A64F-D28978C5A14B}"/>
              </a:ext>
            </a:extLst>
          </p:cNvPr>
          <p:cNvSpPr txBox="1"/>
          <p:nvPr/>
        </p:nvSpPr>
        <p:spPr>
          <a:xfrm>
            <a:off x="133426" y="2846366"/>
            <a:ext cx="2562449" cy="653384"/>
          </a:xfrm>
          <a:prstGeom prst="rect">
            <a:avLst/>
          </a:prstGeom>
          <a:ln w="25907">
            <a:solidFill>
              <a:srgbClr val="A6A6A6"/>
            </a:solidFill>
          </a:ln>
        </p:spPr>
        <p:txBody>
          <a:bodyPr vert="horz" wrap="square" lIns="0" tIns="6985" rIns="0" bIns="0" rtlCol="0">
            <a:spAutoFit/>
          </a:bodyPr>
          <a:lstStyle/>
          <a:p>
            <a:pPr marL="91440" marR="0" lvl="0" indent="0" algn="l" defTabSz="914400" rtl="0" eaLnBrk="1" fontAlgn="auto" latinLnBrk="0" hangingPunct="1">
              <a:lnSpc>
                <a:spcPct val="100000"/>
              </a:lnSpc>
              <a:spcBef>
                <a:spcPts val="55"/>
              </a:spcBef>
              <a:spcAft>
                <a:spcPts val="0"/>
              </a:spcAft>
              <a:buClrTx/>
              <a:buSzTx/>
              <a:buFontTx/>
              <a:buNone/>
              <a:tabLst/>
              <a:defRPr/>
            </a:pPr>
            <a:r>
              <a:rPr kumimoji="0" lang="en-US" sz="2400" b="1" i="0" u="none" strike="noStrike" kern="1200" cap="none" spc="-5" normalizeH="0" baseline="0" noProof="0" dirty="0">
                <a:ln>
                  <a:noFill/>
                </a:ln>
                <a:solidFill>
                  <a:srgbClr val="F79646">
                    <a:lumMod val="10000"/>
                  </a:srgbClr>
                </a:solidFill>
                <a:effectLst/>
                <a:uLnTx/>
                <a:uFillTx/>
                <a:latin typeface="Calibri"/>
                <a:ea typeface="+mn-ea"/>
                <a:cs typeface="Calibri"/>
              </a:rPr>
              <a:t>LEAD</a:t>
            </a:r>
            <a:r>
              <a:rPr kumimoji="0" lang="en-US" sz="1800" b="1" i="0" u="none" strike="noStrike" kern="1200" cap="none" spc="-5" normalizeH="0" baseline="0" noProof="0" dirty="0">
                <a:ln>
                  <a:noFill/>
                </a:ln>
                <a:solidFill>
                  <a:srgbClr val="8C1515"/>
                </a:solidFill>
                <a:effectLst/>
                <a:uLnTx/>
                <a:uFillTx/>
                <a:latin typeface="Calibri"/>
                <a:ea typeface="+mn-ea"/>
                <a:cs typeface="Calibri"/>
              </a:rPr>
              <a:t>: LEARN – ENGAGE – ACKNOLWEDGE – DO</a:t>
            </a:r>
            <a:endParaRPr kumimoji="0" sz="18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15" name="Speech Bubble: Rectangle 14">
            <a:extLst>
              <a:ext uri="{FF2B5EF4-FFF2-40B4-BE49-F238E27FC236}">
                <a16:creationId xmlns:a16="http://schemas.microsoft.com/office/drawing/2014/main" id="{829DDD24-1B06-47BA-A622-D441B87F635E}"/>
              </a:ext>
            </a:extLst>
          </p:cNvPr>
          <p:cNvSpPr/>
          <p:nvPr/>
        </p:nvSpPr>
        <p:spPr>
          <a:xfrm>
            <a:off x="9374400" y="4422049"/>
            <a:ext cx="1280160" cy="549898"/>
          </a:xfrm>
          <a:prstGeom prst="wedgeRectCallout">
            <a:avLst>
              <a:gd name="adj1" fmla="val -48188"/>
              <a:gd name="adj2" fmla="val -713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Share what you learned</a:t>
            </a:r>
          </a:p>
        </p:txBody>
      </p:sp>
      <p:sp>
        <p:nvSpPr>
          <p:cNvPr id="17" name="Speech Bubble: Rectangle 16">
            <a:extLst>
              <a:ext uri="{FF2B5EF4-FFF2-40B4-BE49-F238E27FC236}">
                <a16:creationId xmlns:a16="http://schemas.microsoft.com/office/drawing/2014/main" id="{362AF403-9239-4907-B642-BD9CF47E8273}"/>
              </a:ext>
            </a:extLst>
          </p:cNvPr>
          <p:cNvSpPr/>
          <p:nvPr/>
        </p:nvSpPr>
        <p:spPr>
          <a:xfrm>
            <a:off x="9356010" y="5492176"/>
            <a:ext cx="1280160" cy="549898"/>
          </a:xfrm>
          <a:prstGeom prst="wedgeRectCallout">
            <a:avLst>
              <a:gd name="adj1" fmla="val -46125"/>
              <a:gd name="adj2" fmla="val -7206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Encourage &amp; Acknowledge</a:t>
            </a:r>
          </a:p>
        </p:txBody>
      </p:sp>
      <p:sp>
        <p:nvSpPr>
          <p:cNvPr id="18" name="TextBox 17">
            <a:extLst>
              <a:ext uri="{FF2B5EF4-FFF2-40B4-BE49-F238E27FC236}">
                <a16:creationId xmlns:a16="http://schemas.microsoft.com/office/drawing/2014/main" id="{353DECDE-5824-46D2-8AE0-F2F757B1E994}"/>
              </a:ext>
            </a:extLst>
          </p:cNvPr>
          <p:cNvSpPr txBox="1"/>
          <p:nvPr/>
        </p:nvSpPr>
        <p:spPr>
          <a:xfrm>
            <a:off x="10686004" y="4416053"/>
            <a:ext cx="1371600" cy="523220"/>
          </a:xfrm>
          <a:prstGeom prst="rect">
            <a:avLst/>
          </a:prstGeom>
          <a:noFill/>
          <a:ln>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79646">
                    <a:lumMod val="10000"/>
                  </a:srgbClr>
                </a:solidFill>
                <a:effectLst/>
                <a:uLnTx/>
                <a:uFillTx/>
                <a:latin typeface="Calibri" panose="020F0502020204030204"/>
                <a:ea typeface="+mn-ea"/>
                <a:cs typeface="+mn-cs"/>
              </a:rPr>
              <a:t>E</a:t>
            </a:r>
            <a:r>
              <a:rPr kumimoji="0" lang="en-US" sz="1600" b="1" i="0" u="none" strike="noStrike" kern="1200" cap="none" spc="0" normalizeH="0" baseline="0" noProof="0" dirty="0">
                <a:ln>
                  <a:noFill/>
                </a:ln>
                <a:solidFill>
                  <a:srgbClr val="8C1515"/>
                </a:solidFill>
                <a:effectLst/>
                <a:uLnTx/>
                <a:uFillTx/>
                <a:latin typeface="Calibri" panose="020F0502020204030204"/>
                <a:ea typeface="+mn-ea"/>
                <a:cs typeface="+mn-cs"/>
              </a:rPr>
              <a:t>NGAGE</a:t>
            </a:r>
          </a:p>
        </p:txBody>
      </p:sp>
      <p:sp>
        <p:nvSpPr>
          <p:cNvPr id="19" name="TextBox 18">
            <a:extLst>
              <a:ext uri="{FF2B5EF4-FFF2-40B4-BE49-F238E27FC236}">
                <a16:creationId xmlns:a16="http://schemas.microsoft.com/office/drawing/2014/main" id="{1D9C9F58-5CC5-4B24-9CAF-967A837262B7}"/>
              </a:ext>
            </a:extLst>
          </p:cNvPr>
          <p:cNvSpPr txBox="1"/>
          <p:nvPr/>
        </p:nvSpPr>
        <p:spPr>
          <a:xfrm>
            <a:off x="10686004" y="5505268"/>
            <a:ext cx="1367972" cy="523220"/>
          </a:xfrm>
          <a:prstGeom prst="rect">
            <a:avLst/>
          </a:prstGeom>
          <a:noFill/>
          <a:ln>
            <a:solidFill>
              <a:schemeClr val="tx1">
                <a:lumMod val="75000"/>
                <a:lumOff val="25000"/>
              </a:schemeClr>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150" normalizeH="0" baseline="0" noProof="0" dirty="0">
                <a:ln>
                  <a:noFill/>
                </a:ln>
                <a:solidFill>
                  <a:srgbClr val="F79646">
                    <a:lumMod val="10000"/>
                  </a:srgbClr>
                </a:solidFill>
                <a:effectLst/>
                <a:uLnTx/>
                <a:uFillTx/>
                <a:latin typeface="Calibri" panose="020F0502020204030204"/>
                <a:ea typeface="+mn-ea"/>
                <a:cs typeface="+mn-cs"/>
              </a:rPr>
              <a:t>A</a:t>
            </a:r>
            <a:r>
              <a:rPr kumimoji="0" lang="en-US" sz="1600" b="1" i="0" u="none" strike="noStrike" kern="1200" cap="none" spc="-150" normalizeH="0" baseline="0" noProof="0" dirty="0">
                <a:ln>
                  <a:noFill/>
                </a:ln>
                <a:solidFill>
                  <a:srgbClr val="8C1515"/>
                </a:solidFill>
                <a:effectLst/>
                <a:uLnTx/>
                <a:uFillTx/>
                <a:latin typeface="Calibri" panose="020F0502020204030204"/>
                <a:ea typeface="+mn-ea"/>
                <a:cs typeface="+mn-cs"/>
              </a:rPr>
              <a:t>CKNOWLEDGE</a:t>
            </a:r>
          </a:p>
        </p:txBody>
      </p:sp>
      <p:sp>
        <p:nvSpPr>
          <p:cNvPr id="20" name="TextBox 19">
            <a:extLst>
              <a:ext uri="{FF2B5EF4-FFF2-40B4-BE49-F238E27FC236}">
                <a16:creationId xmlns:a16="http://schemas.microsoft.com/office/drawing/2014/main" id="{8E9E40C0-4E2E-441E-92A3-827ABE28BB05}"/>
              </a:ext>
            </a:extLst>
          </p:cNvPr>
          <p:cNvSpPr txBox="1"/>
          <p:nvPr/>
        </p:nvSpPr>
        <p:spPr>
          <a:xfrm>
            <a:off x="10686004" y="6261491"/>
            <a:ext cx="1371600" cy="523220"/>
          </a:xfrm>
          <a:prstGeom prst="rect">
            <a:avLst/>
          </a:prstGeom>
          <a:noFill/>
          <a:ln>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79646">
                    <a:lumMod val="10000"/>
                  </a:srgbClr>
                </a:solidFill>
                <a:effectLst/>
                <a:uLnTx/>
                <a:uFillTx/>
                <a:latin typeface="Calibri" panose="020F0502020204030204"/>
                <a:ea typeface="+mn-ea"/>
                <a:cs typeface="+mn-cs"/>
              </a:rPr>
              <a:t>D</a:t>
            </a:r>
            <a:r>
              <a:rPr kumimoji="0" lang="en-US" sz="1600" b="1" i="0" u="none" strike="noStrike" kern="1200" cap="none" spc="0" normalizeH="0" baseline="0" noProof="0" dirty="0">
                <a:ln>
                  <a:noFill/>
                </a:ln>
                <a:solidFill>
                  <a:srgbClr val="8C1515"/>
                </a:solidFill>
                <a:effectLst/>
                <a:uLnTx/>
                <a:uFillTx/>
                <a:latin typeface="Calibri" panose="020F0502020204030204"/>
                <a:ea typeface="+mn-ea"/>
                <a:cs typeface="+mn-cs"/>
              </a:rPr>
              <a:t>O</a:t>
            </a:r>
          </a:p>
        </p:txBody>
      </p:sp>
      <p:sp>
        <p:nvSpPr>
          <p:cNvPr id="21" name="Speech Bubble: Rectangle 20">
            <a:extLst>
              <a:ext uri="{FF2B5EF4-FFF2-40B4-BE49-F238E27FC236}">
                <a16:creationId xmlns:a16="http://schemas.microsoft.com/office/drawing/2014/main" id="{15201A0E-C1CE-4EF5-97AE-DB954B6384E8}"/>
              </a:ext>
            </a:extLst>
          </p:cNvPr>
          <p:cNvSpPr/>
          <p:nvPr/>
        </p:nvSpPr>
        <p:spPr>
          <a:xfrm>
            <a:off x="9356010" y="6248430"/>
            <a:ext cx="1280160" cy="549898"/>
          </a:xfrm>
          <a:prstGeom prst="wedgeRectCallout">
            <a:avLst>
              <a:gd name="adj1" fmla="val -41860"/>
              <a:gd name="adj2" fmla="val -670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Appreciate </a:t>
            </a:r>
            <a:r>
              <a:rPr kumimoji="0" lang="en-US" sz="1600" b="0" i="0" u="none" strike="noStrike" kern="1200" cap="none" spc="-60" normalizeH="0" baseline="0" noProof="0" dirty="0">
                <a:ln>
                  <a:noFill/>
                </a:ln>
                <a:solidFill>
                  <a:prstClr val="white"/>
                </a:solidFill>
                <a:effectLst/>
                <a:uLnTx/>
                <a:uFillTx/>
                <a:latin typeface="Calibri" panose="020F0502020204030204"/>
                <a:ea typeface="+mn-ea"/>
                <a:cs typeface="+mn-cs"/>
              </a:rPr>
              <a:t>teams’ input</a:t>
            </a:r>
          </a:p>
        </p:txBody>
      </p:sp>
      <p:sp>
        <p:nvSpPr>
          <p:cNvPr id="22" name="Rectangle 21">
            <a:extLst>
              <a:ext uri="{FF2B5EF4-FFF2-40B4-BE49-F238E27FC236}">
                <a16:creationId xmlns:a16="http://schemas.microsoft.com/office/drawing/2014/main" id="{B89EC9B3-2B14-4DD8-8372-DB7126064E0C}"/>
              </a:ext>
            </a:extLst>
          </p:cNvPr>
          <p:cNvSpPr/>
          <p:nvPr/>
        </p:nvSpPr>
        <p:spPr>
          <a:xfrm>
            <a:off x="7410450" y="1469750"/>
            <a:ext cx="1896118" cy="138775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bject 31">
            <a:extLst>
              <a:ext uri="{FF2B5EF4-FFF2-40B4-BE49-F238E27FC236}">
                <a16:creationId xmlns:a16="http://schemas.microsoft.com/office/drawing/2014/main" id="{7B5AECA2-9DB2-462C-A8BC-3422E10031A5}"/>
              </a:ext>
            </a:extLst>
          </p:cNvPr>
          <p:cNvSpPr/>
          <p:nvPr/>
        </p:nvSpPr>
        <p:spPr>
          <a:xfrm>
            <a:off x="2836718" y="194830"/>
            <a:ext cx="6500813" cy="391391"/>
          </a:xfrm>
          <a:custGeom>
            <a:avLst/>
            <a:gdLst/>
            <a:ahLst/>
            <a:cxnLst/>
            <a:rect l="l" t="t" r="r" b="b"/>
            <a:pathLst>
              <a:path w="9486900" h="574040">
                <a:moveTo>
                  <a:pt x="0" y="573785"/>
                </a:moveTo>
                <a:lnTo>
                  <a:pt x="9486900" y="573785"/>
                </a:lnTo>
                <a:lnTo>
                  <a:pt x="9486900" y="0"/>
                </a:lnTo>
                <a:lnTo>
                  <a:pt x="0" y="0"/>
                </a:lnTo>
                <a:lnTo>
                  <a:pt x="0" y="573785"/>
                </a:lnTo>
                <a:close/>
              </a:path>
            </a:pathLst>
          </a:custGeom>
          <a:solidFill>
            <a:srgbClr val="A9053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32">
            <a:extLst>
              <a:ext uri="{FF2B5EF4-FFF2-40B4-BE49-F238E27FC236}">
                <a16:creationId xmlns:a16="http://schemas.microsoft.com/office/drawing/2014/main" id="{440E471E-C265-4BC6-9ABE-ABBEFBB6160D}"/>
              </a:ext>
            </a:extLst>
          </p:cNvPr>
          <p:cNvSpPr txBox="1">
            <a:spLocks/>
          </p:cNvSpPr>
          <p:nvPr/>
        </p:nvSpPr>
        <p:spPr>
          <a:xfrm>
            <a:off x="2822864" y="216100"/>
            <a:ext cx="5676034" cy="334089"/>
          </a:xfrm>
          <a:prstGeom prst="rect">
            <a:avLst/>
          </a:prstGeom>
        </p:spPr>
        <p:txBody>
          <a:bodyPr vert="horz" wrap="square" lIns="0" tIns="8659" rIns="0" bIns="0" rtlCol="0">
            <a:spAutoFit/>
          </a:bodyPr>
          <a:lstStyle>
            <a:lvl1pPr>
              <a:defRPr sz="3100" b="0" i="0">
                <a:solidFill>
                  <a:schemeClr val="bg1"/>
                </a:solidFill>
                <a:latin typeface="Calibri"/>
                <a:ea typeface="+mj-ea"/>
                <a:cs typeface="Calibri"/>
              </a:defRPr>
            </a:lvl1pPr>
          </a:lstStyle>
          <a:p>
            <a:pPr marL="77930" marR="0" lvl="0" indent="0" algn="l" defTabSz="914400" rtl="0" eaLnBrk="1" fontAlgn="auto" latinLnBrk="0" hangingPunct="1">
              <a:lnSpc>
                <a:spcPct val="100000"/>
              </a:lnSpc>
              <a:spcBef>
                <a:spcPts val="68"/>
              </a:spcBef>
              <a:spcAft>
                <a:spcPts val="0"/>
              </a:spcAft>
              <a:buClrTx/>
              <a:buSzTx/>
              <a:buFontTx/>
              <a:buNone/>
              <a:tabLst/>
              <a:defRPr/>
            </a:pPr>
            <a:r>
              <a:rPr kumimoji="0" lang="en-US" sz="2114" b="0" i="0" u="none" strike="noStrike" kern="0" cap="none" spc="0" normalizeH="0" baseline="0" noProof="0" dirty="0">
                <a:ln>
                  <a:noFill/>
                </a:ln>
                <a:solidFill>
                  <a:prstClr val="white"/>
                </a:solidFill>
                <a:effectLst/>
                <a:uLnTx/>
                <a:uFillTx/>
                <a:latin typeface="Calibri"/>
                <a:ea typeface="+mj-ea"/>
                <a:cs typeface="Calibri"/>
              </a:rPr>
              <a:t>Inclusion, Diversity and Health Equity | MARCH</a:t>
            </a:r>
          </a:p>
        </p:txBody>
      </p:sp>
      <p:sp>
        <p:nvSpPr>
          <p:cNvPr id="25" name="object 35">
            <a:extLst>
              <a:ext uri="{FF2B5EF4-FFF2-40B4-BE49-F238E27FC236}">
                <a16:creationId xmlns:a16="http://schemas.microsoft.com/office/drawing/2014/main" id="{6419C1EE-D377-4398-8704-39D78EC89BD2}"/>
              </a:ext>
            </a:extLst>
          </p:cNvPr>
          <p:cNvSpPr/>
          <p:nvPr/>
        </p:nvSpPr>
        <p:spPr>
          <a:xfrm>
            <a:off x="8437606" y="281585"/>
            <a:ext cx="801078" cy="24938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4">
            <a:extLst>
              <a:ext uri="{FF2B5EF4-FFF2-40B4-BE49-F238E27FC236}">
                <a16:creationId xmlns:a16="http://schemas.microsoft.com/office/drawing/2014/main" id="{7A9006DE-EA60-4BDA-8EF6-A65BC4D9DE26}"/>
              </a:ext>
            </a:extLst>
          </p:cNvPr>
          <p:cNvSpPr txBox="1"/>
          <p:nvPr/>
        </p:nvSpPr>
        <p:spPr>
          <a:xfrm>
            <a:off x="2822640" y="1016992"/>
            <a:ext cx="6483927" cy="193644"/>
          </a:xfrm>
          <a:prstGeom prst="rect">
            <a:avLst/>
          </a:prstGeom>
          <a:ln w="25907">
            <a:solidFill>
              <a:srgbClr val="A6A6A6"/>
            </a:solidFill>
          </a:ln>
        </p:spPr>
        <p:txBody>
          <a:bodyPr vert="horz" wrap="square" lIns="0" tIns="4763" rIns="0" bIns="0" rtlCol="0">
            <a:spAutoFit/>
          </a:bodyPr>
          <a:lstStyle/>
          <a:p>
            <a:pPr marL="62344" marR="0" lvl="0" indent="0" algn="l" defTabSz="914400" rtl="0" eaLnBrk="1" fontAlgn="auto" latinLnBrk="0" hangingPunct="1">
              <a:lnSpc>
                <a:spcPct val="100000"/>
              </a:lnSpc>
              <a:spcBef>
                <a:spcPts val="37"/>
              </a:spcBef>
              <a:spcAft>
                <a:spcPts val="0"/>
              </a:spcAft>
              <a:buClrTx/>
              <a:buSzTx/>
              <a:buFontTx/>
              <a:buNone/>
              <a:tabLst/>
              <a:defRPr/>
            </a:pPr>
            <a:r>
              <a:rPr kumimoji="0" lang="en-US" sz="1227" b="1" i="0" u="none" strike="noStrike" kern="1200" cap="none" spc="-7" normalizeH="0" baseline="0" noProof="0" dirty="0">
                <a:ln>
                  <a:noFill/>
                </a:ln>
                <a:solidFill>
                  <a:prstClr val="black"/>
                </a:solidFill>
                <a:effectLst/>
                <a:uLnTx/>
                <a:uFillTx/>
                <a:latin typeface="Calibri"/>
                <a:ea typeface="+mn-ea"/>
                <a:cs typeface="Calibri"/>
              </a:rPr>
              <a:t>Why is discussing hate crimes against Asian Americans so important?</a:t>
            </a:r>
            <a:endParaRPr kumimoji="0" sz="1227"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7" name="object 33">
            <a:extLst>
              <a:ext uri="{FF2B5EF4-FFF2-40B4-BE49-F238E27FC236}">
                <a16:creationId xmlns:a16="http://schemas.microsoft.com/office/drawing/2014/main" id="{0CF540B0-8ABC-4D2F-B2F1-977AEFBF86A3}"/>
              </a:ext>
            </a:extLst>
          </p:cNvPr>
          <p:cNvSpPr txBox="1"/>
          <p:nvPr/>
        </p:nvSpPr>
        <p:spPr>
          <a:xfrm>
            <a:off x="2853170" y="599035"/>
            <a:ext cx="5372966" cy="281575"/>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lang="en-US" sz="1773" b="0" i="0" u="none" strike="noStrike" kern="1200" cap="none" spc="10" normalizeH="0" baseline="0" noProof="0" dirty="0">
                <a:ln>
                  <a:noFill/>
                </a:ln>
                <a:solidFill>
                  <a:srgbClr val="A90533"/>
                </a:solidFill>
                <a:effectLst/>
                <a:uLnTx/>
                <a:uFillTx/>
                <a:latin typeface="Calibri"/>
                <a:ea typeface="+mn-ea"/>
                <a:cs typeface="Calibri"/>
              </a:rPr>
              <a:t>Hate Crimes Against Asian Americans Conversations</a:t>
            </a:r>
          </a:p>
        </p:txBody>
      </p:sp>
      <p:sp>
        <p:nvSpPr>
          <p:cNvPr id="28" name="object 4">
            <a:extLst>
              <a:ext uri="{FF2B5EF4-FFF2-40B4-BE49-F238E27FC236}">
                <a16:creationId xmlns:a16="http://schemas.microsoft.com/office/drawing/2014/main" id="{322EB6B5-5D09-4DB4-9AE9-014A549CCB57}"/>
              </a:ext>
            </a:extLst>
          </p:cNvPr>
          <p:cNvSpPr txBox="1"/>
          <p:nvPr/>
        </p:nvSpPr>
        <p:spPr>
          <a:xfrm>
            <a:off x="2822640" y="3044849"/>
            <a:ext cx="6483927" cy="378310"/>
          </a:xfrm>
          <a:prstGeom prst="rect">
            <a:avLst/>
          </a:prstGeom>
          <a:ln w="25907">
            <a:solidFill>
              <a:srgbClr val="A6A6A6"/>
            </a:solidFill>
          </a:ln>
        </p:spPr>
        <p:txBody>
          <a:bodyPr vert="horz" wrap="square" lIns="0" tIns="4763" rIns="0" bIns="0" rtlCol="0">
            <a:spAutoFit/>
          </a:bodyPr>
          <a:lstStyle/>
          <a:p>
            <a:pPr marL="62344" marR="0" lvl="0" indent="0" algn="l" defTabSz="914400" rtl="0" eaLnBrk="1" fontAlgn="auto" latinLnBrk="0" hangingPunct="1">
              <a:lnSpc>
                <a:spcPct val="100000"/>
              </a:lnSpc>
              <a:spcBef>
                <a:spcPts val="37"/>
              </a:spcBef>
              <a:spcAft>
                <a:spcPts val="0"/>
              </a:spcAft>
              <a:buClrTx/>
              <a:buSzTx/>
              <a:buFontTx/>
              <a:buNone/>
              <a:tabLst/>
              <a:defRPr/>
            </a:pPr>
            <a:r>
              <a:rPr kumimoji="0" lang="en-US" sz="1227" b="1" i="0" u="none" strike="noStrike" kern="1200" cap="none" spc="-3" normalizeH="0" baseline="0" noProof="0" dirty="0">
                <a:ln>
                  <a:noFill/>
                </a:ln>
                <a:solidFill>
                  <a:srgbClr val="8C1515"/>
                </a:solidFill>
                <a:effectLst/>
                <a:uLnTx/>
                <a:uFillTx/>
                <a:latin typeface="Calibri"/>
                <a:ea typeface="+mn-ea"/>
                <a:cs typeface="Calibri"/>
              </a:rPr>
              <a:t>Why Acknowledging Hate Crimes Against Asian Americans is Important </a:t>
            </a:r>
            <a:br>
              <a:rPr kumimoji="0" lang="en-US" sz="1227" b="1" i="0" u="none" strike="noStrike" kern="1200" cap="none" spc="-3" normalizeH="0" baseline="0" noProof="0" dirty="0">
                <a:ln>
                  <a:noFill/>
                </a:ln>
                <a:solidFill>
                  <a:srgbClr val="8C1515"/>
                </a:solidFill>
                <a:effectLst/>
                <a:uLnTx/>
                <a:uFillTx/>
                <a:latin typeface="Calibri"/>
                <a:ea typeface="+mn-ea"/>
                <a:cs typeface="Calibri"/>
              </a:rPr>
            </a:br>
            <a:r>
              <a:rPr kumimoji="0" lang="en-US" sz="1200" b="1" i="0" u="none" strike="noStrike" kern="1200" cap="none" spc="-3" normalizeH="0" baseline="0" noProof="0" dirty="0">
                <a:ln>
                  <a:noFill/>
                </a:ln>
                <a:solidFill>
                  <a:srgbClr val="8C1515"/>
                </a:solidFill>
                <a:effectLst/>
                <a:uLnTx/>
                <a:uFillTx/>
                <a:latin typeface="Calibri"/>
                <a:ea typeface="+mn-ea"/>
                <a:cs typeface="Calibri"/>
              </a:rPr>
              <a:t>LEAD</a:t>
            </a:r>
            <a:r>
              <a:rPr kumimoji="0" lang="en-US" sz="1200" b="1" i="0" u="none" strike="noStrike" kern="1200" cap="none" spc="-3" normalizeH="0" baseline="0" noProof="0" dirty="0">
                <a:ln>
                  <a:noFill/>
                </a:ln>
                <a:solidFill>
                  <a:srgbClr val="212121"/>
                </a:solidFill>
                <a:effectLst/>
                <a:uLnTx/>
                <a:uFillTx/>
                <a:latin typeface="Calibri"/>
                <a:ea typeface="+mn-ea"/>
                <a:cs typeface="Calibri"/>
              </a:rPr>
              <a:t>: </a:t>
            </a:r>
            <a:r>
              <a:rPr kumimoji="0" lang="en-US" sz="1200" b="1" i="0" u="none" strike="noStrike" kern="1200" cap="none" spc="-3" normalizeH="0" baseline="0" noProof="0" dirty="0">
                <a:ln>
                  <a:noFill/>
                </a:ln>
                <a:solidFill>
                  <a:srgbClr val="8C1515"/>
                </a:solidFill>
                <a:effectLst/>
                <a:uLnTx/>
                <a:uFillTx/>
                <a:latin typeface="Calibri"/>
                <a:ea typeface="+mn-ea"/>
                <a:cs typeface="Calibri"/>
              </a:rPr>
              <a:t>L</a:t>
            </a:r>
            <a:r>
              <a:rPr kumimoji="0" lang="en-US" sz="1200" b="1" i="0" u="none" strike="noStrike" kern="1200" cap="none" spc="-3" normalizeH="0" baseline="0" noProof="0" dirty="0">
                <a:ln>
                  <a:noFill/>
                </a:ln>
                <a:solidFill>
                  <a:srgbClr val="212121"/>
                </a:solidFill>
                <a:effectLst/>
                <a:uLnTx/>
                <a:uFillTx/>
                <a:latin typeface="Calibri"/>
                <a:ea typeface="+mn-ea"/>
                <a:cs typeface="Calibri"/>
              </a:rPr>
              <a:t>EARN – </a:t>
            </a:r>
            <a:r>
              <a:rPr kumimoji="0" lang="en-US" sz="1200" b="1" i="0" u="none" strike="noStrike" kern="1200" cap="none" spc="-3" normalizeH="0" baseline="0" noProof="0" dirty="0">
                <a:ln>
                  <a:noFill/>
                </a:ln>
                <a:solidFill>
                  <a:srgbClr val="8C1515"/>
                </a:solidFill>
                <a:effectLst/>
                <a:uLnTx/>
                <a:uFillTx/>
                <a:latin typeface="Calibri"/>
                <a:ea typeface="+mn-ea"/>
                <a:cs typeface="Calibri"/>
              </a:rPr>
              <a:t>E</a:t>
            </a:r>
            <a:r>
              <a:rPr kumimoji="0" lang="en-US" sz="1200" b="1" i="0" u="none" strike="noStrike" kern="1200" cap="none" spc="-3" normalizeH="0" baseline="0" noProof="0" dirty="0">
                <a:ln>
                  <a:noFill/>
                </a:ln>
                <a:solidFill>
                  <a:srgbClr val="212121"/>
                </a:solidFill>
                <a:effectLst/>
                <a:uLnTx/>
                <a:uFillTx/>
                <a:latin typeface="Calibri"/>
                <a:ea typeface="+mn-ea"/>
                <a:cs typeface="Calibri"/>
              </a:rPr>
              <a:t>NGAGE – </a:t>
            </a:r>
            <a:r>
              <a:rPr kumimoji="0" lang="en-US" sz="1200" b="1" i="0" u="none" strike="noStrike" kern="1200" cap="none" spc="-3" normalizeH="0" baseline="0" noProof="0" dirty="0">
                <a:ln>
                  <a:noFill/>
                </a:ln>
                <a:solidFill>
                  <a:srgbClr val="8C1515"/>
                </a:solidFill>
                <a:effectLst/>
                <a:uLnTx/>
                <a:uFillTx/>
                <a:latin typeface="Calibri"/>
                <a:ea typeface="+mn-ea"/>
                <a:cs typeface="Calibri"/>
              </a:rPr>
              <a:t>A</a:t>
            </a:r>
            <a:r>
              <a:rPr kumimoji="0" lang="en-US" sz="1200" b="1" i="0" u="none" strike="noStrike" kern="1200" cap="none" spc="-3" normalizeH="0" baseline="0" noProof="0" dirty="0">
                <a:ln>
                  <a:noFill/>
                </a:ln>
                <a:solidFill>
                  <a:srgbClr val="212121"/>
                </a:solidFill>
                <a:effectLst/>
                <a:uLnTx/>
                <a:uFillTx/>
                <a:latin typeface="Calibri"/>
                <a:ea typeface="+mn-ea"/>
                <a:cs typeface="Calibri"/>
              </a:rPr>
              <a:t>CKNOLWEDGE – </a:t>
            </a:r>
            <a:r>
              <a:rPr kumimoji="0" lang="en-US" sz="1200" b="1" i="0" u="none" strike="noStrike" kern="1200" cap="none" spc="-3" normalizeH="0" baseline="0" noProof="0" dirty="0">
                <a:ln>
                  <a:noFill/>
                </a:ln>
                <a:solidFill>
                  <a:srgbClr val="8C1515"/>
                </a:solidFill>
                <a:effectLst/>
                <a:uLnTx/>
                <a:uFillTx/>
                <a:latin typeface="Calibri"/>
                <a:ea typeface="+mn-ea"/>
                <a:cs typeface="Calibri"/>
              </a:rPr>
              <a:t>D</a:t>
            </a:r>
            <a:r>
              <a:rPr kumimoji="0" lang="en-US" sz="1200" b="1" i="0" u="none" strike="noStrike" kern="1200" cap="none" spc="-3" normalizeH="0" baseline="0" noProof="0" dirty="0">
                <a:ln>
                  <a:noFill/>
                </a:ln>
                <a:solidFill>
                  <a:srgbClr val="212121"/>
                </a:solidFill>
                <a:effectLst/>
                <a:uLnTx/>
                <a:uFillTx/>
                <a:latin typeface="Calibri"/>
                <a:ea typeface="+mn-ea"/>
                <a:cs typeface="Calibri"/>
              </a:rPr>
              <a:t>O</a:t>
            </a:r>
          </a:p>
        </p:txBody>
      </p:sp>
      <p:sp>
        <p:nvSpPr>
          <p:cNvPr id="29" name="object 20">
            <a:extLst>
              <a:ext uri="{FF2B5EF4-FFF2-40B4-BE49-F238E27FC236}">
                <a16:creationId xmlns:a16="http://schemas.microsoft.com/office/drawing/2014/main" id="{B50C364B-62B3-4AAA-BEA9-B850C8A1034C}"/>
              </a:ext>
            </a:extLst>
          </p:cNvPr>
          <p:cNvSpPr txBox="1"/>
          <p:nvPr/>
        </p:nvSpPr>
        <p:spPr>
          <a:xfrm>
            <a:off x="2818123" y="1350818"/>
            <a:ext cx="4576739" cy="1596101"/>
          </a:xfrm>
          <a:prstGeom prst="rect">
            <a:avLst/>
          </a:prstGeom>
        </p:spPr>
        <p:txBody>
          <a:bodyPr vert="horz" wrap="square" lIns="0" tIns="8659" rIns="0" bIns="0" rtlCol="0">
            <a:spAutoFit/>
          </a:bodyPr>
          <a:lstStyle/>
          <a:p>
            <a:pPr marL="38079" marR="135488" lvl="0" indent="0" algn="l" defTabSz="914400" rtl="0" eaLnBrk="1" fontAlgn="auto" latinLnBrk="0" hangingPunct="1">
              <a:lnSpc>
                <a:spcPct val="100000"/>
              </a:lnSpc>
              <a:spcBef>
                <a:spcPts val="279"/>
              </a:spcBef>
              <a:spcAft>
                <a:spcPts val="0"/>
              </a:spcAft>
              <a:buClr>
                <a:srgbClr val="9B1515"/>
              </a:buClr>
              <a:buSzTx/>
              <a:buFontTx/>
              <a:buNone/>
              <a:tabLst>
                <a:tab pos="134898" algn="l"/>
              </a:tabLst>
              <a:defRPr/>
            </a:pPr>
            <a:r>
              <a:rPr kumimoji="0" lang="en-US" sz="818"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Hate crimes against Asian Americans have increased at a much higher rate since the start of the pandemic. This type of racism isn't necessarily an individual harming another person, it's a systemic issue. The concerning increase in violence towards the Asian American and Pacific Islander (AAPI) community, following a year of xenophobic rhetoric and racist attacks amid the pandemic has taken a toll on the Asian American community that impacts our workforce. Here the statics to be aware of:</a:t>
            </a:r>
          </a:p>
          <a:p>
            <a:pPr marL="154973" marR="135488" lvl="0" indent="-116895" algn="l" defTabSz="914400" rtl="0" eaLnBrk="1" fontAlgn="auto" latinLnBrk="0" hangingPunct="1">
              <a:lnSpc>
                <a:spcPct val="100000"/>
              </a:lnSpc>
              <a:spcBef>
                <a:spcPts val="279"/>
              </a:spcBef>
              <a:spcAft>
                <a:spcPts val="0"/>
              </a:spcAft>
              <a:buClr>
                <a:srgbClr val="9B1515"/>
              </a:buClr>
              <a:buSzTx/>
              <a:buFont typeface="Wingdings" panose="05000000000000000000" pitchFamily="2" charset="2"/>
              <a:buChar char="ü"/>
              <a:tabLst>
                <a:tab pos="134898" algn="l"/>
              </a:tabLst>
              <a:defRPr/>
            </a:pPr>
            <a:r>
              <a:rPr kumimoji="0" lang="en-US" sz="818"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Stop AAPI Hate, a reporting database created at the beginning of the pandemic as a response to the increase in racial violence, received 2,808 reports of anti-Asian discrimination between March 19 and December 31, 2020. The violence has continued into 2021, and President Joe Biden signed an executive order denouncing anti-Asian discrimination shortly after taking office in January 2021.</a:t>
            </a:r>
          </a:p>
          <a:p>
            <a:pPr marL="154973" marR="135488" lvl="0" indent="-116895" algn="l" defTabSz="914400" rtl="0" eaLnBrk="1" fontAlgn="auto" latinLnBrk="0" hangingPunct="1">
              <a:lnSpc>
                <a:spcPct val="100000"/>
              </a:lnSpc>
              <a:spcBef>
                <a:spcPts val="279"/>
              </a:spcBef>
              <a:spcAft>
                <a:spcPts val="0"/>
              </a:spcAft>
              <a:buClr>
                <a:srgbClr val="9B1515"/>
              </a:buClr>
              <a:buSzTx/>
              <a:buFont typeface="Wingdings" panose="05000000000000000000" pitchFamily="2" charset="2"/>
              <a:buChar char="ü"/>
              <a:tabLst>
                <a:tab pos="134898" algn="l"/>
              </a:tabLst>
              <a:defRPr/>
            </a:pPr>
            <a:r>
              <a:rPr kumimoji="0" lang="en-US" sz="818"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While anti-Asian violence has taken place nationwide and particularly in major cities, the uptick in attacks in 2021 has been particularly focused in the Bay Area, especially in San Francisco and Oakland’s Chinatowns. </a:t>
            </a:r>
            <a:endParaRPr kumimoji="0" lang="en-US" sz="818" b="0" i="0" u="none" strike="noStrike" kern="1200" cap="none" spc="0" normalizeH="0" baseline="0" noProof="0" dirty="0">
              <a:ln>
                <a:noFill/>
              </a:ln>
              <a:solidFill>
                <a:prstClr val="black"/>
              </a:solidFill>
              <a:effectLst/>
              <a:uLnTx/>
              <a:uFillTx/>
              <a:latin typeface="Calibri Light" panose="020F0302020204030204"/>
              <a:ea typeface="+mn-ea"/>
              <a:cs typeface="Calibri"/>
            </a:endParaRPr>
          </a:p>
        </p:txBody>
      </p:sp>
      <p:sp>
        <p:nvSpPr>
          <p:cNvPr id="30" name="object 20">
            <a:extLst>
              <a:ext uri="{FF2B5EF4-FFF2-40B4-BE49-F238E27FC236}">
                <a16:creationId xmlns:a16="http://schemas.microsoft.com/office/drawing/2014/main" id="{6A7E5837-E995-4273-AB0B-7048489E9A76}"/>
              </a:ext>
            </a:extLst>
          </p:cNvPr>
          <p:cNvSpPr txBox="1"/>
          <p:nvPr/>
        </p:nvSpPr>
        <p:spPr>
          <a:xfrm>
            <a:off x="2953385" y="3531292"/>
            <a:ext cx="3133387" cy="3194552"/>
          </a:xfrm>
          <a:prstGeom prst="rect">
            <a:avLst/>
          </a:prstGeom>
        </p:spPr>
        <p:txBody>
          <a:bodyPr vert="horz" wrap="square" lIns="0" tIns="8659" rIns="0" bIns="0" rtlCol="0">
            <a:spAutoFit/>
          </a:bodyPr>
          <a:lstStyle/>
          <a:p>
            <a:pPr marL="55850" marR="198721" lvl="0" indent="0" algn="l" defTabSz="914400" rtl="0" eaLnBrk="1" fontAlgn="auto" latinLnBrk="0" hangingPunct="1">
              <a:lnSpc>
                <a:spcPct val="100000"/>
              </a:lnSpc>
              <a:spcBef>
                <a:spcPts val="866"/>
              </a:spcBef>
              <a:spcAft>
                <a:spcPts val="0"/>
              </a:spcAft>
              <a:buClr>
                <a:srgbClr val="9B1515"/>
              </a:buClr>
              <a:buSzTx/>
              <a:buFontTx/>
              <a:buNone/>
              <a:tabLst>
                <a:tab pos="197855" algn="l"/>
              </a:tabLst>
              <a:defRPr/>
            </a:pPr>
            <a:r>
              <a:rPr kumimoji="0" lang="en-US" sz="1091" b="1" i="0" u="none" strike="noStrike" kern="1200" cap="none" spc="-3" normalizeH="0" baseline="0" noProof="0" dirty="0">
                <a:ln>
                  <a:noFill/>
                </a:ln>
                <a:solidFill>
                  <a:srgbClr val="8C1515"/>
                </a:solidFill>
                <a:effectLst/>
                <a:uLnTx/>
                <a:uFillTx/>
                <a:latin typeface="Calibri" panose="020F0502020204030204"/>
                <a:ea typeface="+mn-ea"/>
                <a:cs typeface="Calibri"/>
              </a:rPr>
              <a:t>PREPARING FOR THE CONVERSATION:</a:t>
            </a:r>
            <a:r>
              <a:rPr kumimoji="0" lang="en-US" sz="1091" b="0" i="0" u="none" strike="noStrike" kern="1200" cap="none" spc="-3" normalizeH="0" baseline="0" noProof="0" dirty="0">
                <a:ln>
                  <a:noFill/>
                </a:ln>
                <a:solidFill>
                  <a:srgbClr val="8C1515"/>
                </a:solidFill>
                <a:effectLst/>
                <a:uLnTx/>
                <a:uFillTx/>
                <a:latin typeface="Calibri Light" panose="020F0302020204030204"/>
                <a:ea typeface="+mn-ea"/>
                <a:cs typeface="Calibri"/>
              </a:rPr>
              <a:t> </a:t>
            </a:r>
          </a:p>
          <a:p>
            <a:pPr marL="197422" marR="198721" lvl="0" indent="-141572" algn="l" defTabSz="914400" rtl="0" eaLnBrk="1" fontAlgn="auto" latinLnBrk="0" hangingPunct="1">
              <a:lnSpc>
                <a:spcPct val="100000"/>
              </a:lnSpc>
              <a:spcBef>
                <a:spcPts val="409"/>
              </a:spcBef>
              <a:spcAft>
                <a:spcPts val="409"/>
              </a:spcAft>
              <a:buClr>
                <a:srgbClr val="9B1515"/>
              </a:buClr>
              <a:buSzTx/>
              <a:buFont typeface="Wingdings"/>
              <a:buChar char=""/>
              <a:tabLst>
                <a:tab pos="197855" algn="l"/>
              </a:tabLst>
              <a:defRPr/>
            </a:pPr>
            <a:r>
              <a:rPr kumimoji="0" lang="en-US" sz="1091" b="1" i="0" u="none" strike="noStrike" kern="1200" cap="none" spc="-3" normalizeH="0" baseline="0" noProof="0" dirty="0">
                <a:ln>
                  <a:noFill/>
                </a:ln>
                <a:solidFill>
                  <a:srgbClr val="8C1515"/>
                </a:solidFill>
                <a:effectLst/>
                <a:uLnTx/>
                <a:uFillTx/>
                <a:latin typeface="Calibri Light" panose="020F0302020204030204"/>
                <a:ea typeface="+mn-ea"/>
                <a:cs typeface="Calibri"/>
              </a:rPr>
              <a:t>L</a:t>
            </a:r>
            <a:r>
              <a:rPr kumimoji="0" lang="en-US" sz="818" b="1" i="0" u="none" strike="noStrike" kern="1200" cap="none" spc="-3" normalizeH="0" baseline="0" noProof="0" dirty="0">
                <a:ln>
                  <a:noFill/>
                </a:ln>
                <a:solidFill>
                  <a:srgbClr val="404040"/>
                </a:solidFill>
                <a:effectLst/>
                <a:uLnTx/>
                <a:uFillTx/>
                <a:latin typeface="Calibri Light" panose="020F0302020204030204"/>
                <a:ea typeface="+mn-ea"/>
                <a:cs typeface="Calibri"/>
              </a:rPr>
              <a:t>EARN: </a:t>
            </a:r>
            <a:r>
              <a:rPr kumimoji="0" lang="en-US" sz="818" b="0" i="0" u="none" strike="noStrike" kern="1200" cap="none" spc="-3" normalizeH="0" baseline="0" noProof="0" dirty="0">
                <a:ln>
                  <a:noFill/>
                </a:ln>
                <a:solidFill>
                  <a:srgbClr val="404040"/>
                </a:solidFill>
                <a:effectLst/>
                <a:uLnTx/>
                <a:uFillTx/>
                <a:latin typeface="Calibri Light" panose="020F0302020204030204"/>
                <a:ea typeface="+mn-ea"/>
                <a:cs typeface="Calibri"/>
              </a:rPr>
              <a:t>Review two or three of the following resources: </a:t>
            </a:r>
            <a:endParaRPr kumimoji="0" lang="en-US" sz="818" b="0" i="0" u="none" strike="noStrike" kern="1200" cap="none" spc="0" normalizeH="0" baseline="0" noProof="0" dirty="0">
              <a:ln>
                <a:noFill/>
              </a:ln>
              <a:solidFill>
                <a:srgbClr val="0000FF"/>
              </a:solidFill>
              <a:effectLst/>
              <a:uLnTx/>
              <a:uFillTx/>
              <a:latin typeface="Calibri Light" panose="020F0302020204030204"/>
              <a:ea typeface="+mn-ea"/>
              <a:cs typeface="+mn-cs"/>
            </a:endParaRPr>
          </a:p>
          <a:p>
            <a:pPr marL="1620939" marR="198721" lvl="5" indent="-141572" algn="l" defTabSz="914400" rtl="0" eaLnBrk="1" fontAlgn="auto" latinLnBrk="0" hangingPunct="1">
              <a:lnSpc>
                <a:spcPct val="100000"/>
              </a:lnSpc>
              <a:spcBef>
                <a:spcPts val="409"/>
              </a:spcBef>
              <a:spcAft>
                <a:spcPts val="409"/>
              </a:spcAft>
              <a:buClr>
                <a:srgbClr val="9B1515"/>
              </a:buClr>
              <a:buSzPct val="200000"/>
              <a:buFontTx/>
              <a:buBlip>
                <a:blip r:embed="rId3">
                  <a:extLst>
                    <a:ext uri="{96DAC541-7B7A-43D3-8B79-37D633B846F1}">
                      <asvg:svgBlip xmlns:asvg="http://schemas.microsoft.com/office/drawing/2016/SVG/main" r:embed="rId4"/>
                    </a:ext>
                  </a:extLst>
                </a:blip>
              </a:buBlip>
              <a:tabLst>
                <a:tab pos="197855" algn="l"/>
              </a:tabLst>
              <a:defRPr/>
            </a:pPr>
            <a:r>
              <a:rPr kumimoji="0" lang="en-US" sz="682" b="0" i="0" u="sng" strike="noStrike" kern="1200" cap="none" spc="0" normalizeH="0" baseline="0" noProof="0" dirty="0">
                <a:ln>
                  <a:noFill/>
                </a:ln>
                <a:solidFill>
                  <a:srgbClr val="000000"/>
                </a:solidFill>
                <a:effectLst/>
                <a:uLnTx/>
                <a:uFillTx/>
                <a:latin typeface="Calibri Light" panose="020F0302020204030204" pitchFamily="34" charset="0"/>
                <a:ea typeface="+mn-ea"/>
                <a:cs typeface="+mn-cs"/>
                <a:hlinkClick r:id="rId5"/>
              </a:rPr>
              <a:t>Why Some Asian Americans Are Staying Silent About the Ongoing Hate Crimes; here's how allies can show support during this time</a:t>
            </a:r>
            <a:r>
              <a:rPr kumimoji="0" lang="en-US" sz="682"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a:t>
            </a:r>
          </a:p>
          <a:p>
            <a:pPr marL="1620939" marR="198721" lvl="5" indent="-141572" algn="l" defTabSz="914400" rtl="0" eaLnBrk="1" fontAlgn="auto" latinLnBrk="0" hangingPunct="1">
              <a:lnSpc>
                <a:spcPct val="100000"/>
              </a:lnSpc>
              <a:spcBef>
                <a:spcPts val="409"/>
              </a:spcBef>
              <a:spcAft>
                <a:spcPts val="409"/>
              </a:spcAft>
              <a:buClr>
                <a:srgbClr val="9B1515"/>
              </a:buClr>
              <a:buSzPct val="200000"/>
              <a:buFontTx/>
              <a:buBlip>
                <a:blip r:embed="rId3">
                  <a:extLst>
                    <a:ext uri="{96DAC541-7B7A-43D3-8B79-37D633B846F1}">
                      <asvg:svgBlip xmlns:asvg="http://schemas.microsoft.com/office/drawing/2016/SVG/main" r:embed="rId4"/>
                    </a:ext>
                  </a:extLst>
                </a:blip>
              </a:buBlip>
              <a:tabLst>
                <a:tab pos="197855" algn="l"/>
              </a:tabLst>
              <a:defRPr/>
            </a:pPr>
            <a:r>
              <a:rPr kumimoji="0" lang="en-US" sz="682"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Hate Crimes Against Asian Americans Are on the Rise. Many Say More Policing Isn't the Answer</a:t>
            </a:r>
            <a:endParaRPr kumimoji="0" lang="en-US" sz="682"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20939" marR="198721" lvl="5" indent="-141572" algn="l" defTabSz="914400" rtl="0" eaLnBrk="1" fontAlgn="auto" latinLnBrk="0" hangingPunct="1">
              <a:lnSpc>
                <a:spcPct val="100000"/>
              </a:lnSpc>
              <a:spcBef>
                <a:spcPts val="409"/>
              </a:spcBef>
              <a:spcAft>
                <a:spcPts val="409"/>
              </a:spcAft>
              <a:buClr>
                <a:srgbClr val="9B1515"/>
              </a:buClr>
              <a:buSzPct val="200000"/>
              <a:buFontTx/>
              <a:buBlip>
                <a:blip r:embed="rId3">
                  <a:extLst>
                    <a:ext uri="{96DAC541-7B7A-43D3-8B79-37D633B846F1}">
                      <asvg:svgBlip xmlns:asvg="http://schemas.microsoft.com/office/drawing/2016/SVG/main" r:embed="rId4"/>
                    </a:ext>
                  </a:extLst>
                </a:blip>
              </a:buBlip>
              <a:tabLst>
                <a:tab pos="197855" algn="l"/>
              </a:tabLst>
              <a:defRPr/>
            </a:pPr>
            <a:r>
              <a:rPr kumimoji="0" lang="en-US" sz="682" b="0" i="0" u="sng" strike="noStrike" kern="1200" cap="none" spc="0" normalizeH="0" baseline="0" noProof="0" dirty="0">
                <a:ln>
                  <a:noFill/>
                </a:ln>
                <a:solidFill>
                  <a:srgbClr val="000000"/>
                </a:solidFill>
                <a:effectLst/>
                <a:uLnTx/>
                <a:uFillTx/>
                <a:latin typeface="Calibri Light" panose="020F0302020204030204" pitchFamily="34" charset="0"/>
                <a:ea typeface="+mn-ea"/>
                <a:cs typeface="+mn-cs"/>
                <a:hlinkClick r:id="rId7"/>
              </a:rPr>
              <a:t>Hate crimes talking points for COVID</a:t>
            </a:r>
            <a:endParaRPr kumimoji="0" lang="en-US" sz="682" b="1" i="0" u="none" strike="noStrike" kern="1200" cap="none" spc="0" normalizeH="0" baseline="0" noProof="0" dirty="0">
              <a:ln>
                <a:noFill/>
              </a:ln>
              <a:solidFill>
                <a:srgbClr val="262626"/>
              </a:solidFill>
              <a:effectLst/>
              <a:uLnTx/>
              <a:uFillTx/>
              <a:latin typeface="CNN"/>
              <a:ea typeface="+mn-ea"/>
              <a:cs typeface="+mn-cs"/>
              <a:hlinkClick r:id="rId8"/>
            </a:endParaRPr>
          </a:p>
          <a:p>
            <a:pPr marL="233789" marR="0" lvl="0" indent="-233789"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135078" algn="l"/>
                <a:tab pos="311719" algn="l"/>
              </a:tabLst>
              <a:defRPr/>
            </a:pPr>
            <a:endParaRPr kumimoji="0" lang="en-US" sz="750" b="1" i="0" u="none" strike="noStrike" kern="1200" cap="none" spc="-3" normalizeH="0" baseline="0" noProof="0" dirty="0">
              <a:ln>
                <a:noFill/>
              </a:ln>
              <a:solidFill>
                <a:srgbClr val="8C1515"/>
              </a:solidFill>
              <a:effectLst/>
              <a:uLnTx/>
              <a:uFillTx/>
              <a:latin typeface="Calibri" panose="020F0502020204030204" pitchFamily="34" charset="0"/>
              <a:ea typeface="+mn-ea"/>
              <a:cs typeface="Calibri" panose="020F0502020204030204" pitchFamily="34" charset="0"/>
            </a:endParaRPr>
          </a:p>
          <a:p>
            <a:pPr marL="233789" marR="0" lvl="0" indent="-233789"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135078" algn="l"/>
                <a:tab pos="311719" algn="l"/>
              </a:tabLst>
              <a:defRPr/>
            </a:pPr>
            <a:r>
              <a:rPr kumimoji="0" lang="en-US" sz="750" b="1" i="0" u="none" strike="noStrike" kern="1200" cap="none" spc="-3" normalizeH="0" baseline="0" noProof="0" dirty="0">
                <a:ln>
                  <a:noFill/>
                </a:ln>
                <a:solidFill>
                  <a:srgbClr val="8C1515"/>
                </a:solidFill>
                <a:effectLst/>
                <a:uLnTx/>
                <a:uFillTx/>
                <a:latin typeface="Calibri" panose="020F0502020204030204" pitchFamily="34" charset="0"/>
                <a:ea typeface="+mn-ea"/>
                <a:cs typeface="Calibri" panose="020F0502020204030204" pitchFamily="34" charset="0"/>
              </a:rPr>
              <a:t>Reflect: </a:t>
            </a:r>
            <a:r>
              <a:rPr kumimoji="0" lang="en-US" sz="750" b="0" i="0" u="none" strike="noStrike" kern="1200" cap="none" spc="-3"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Take a moment to explore your reaction to what you </a:t>
            </a:r>
            <a:r>
              <a:rPr kumimoji="0" lang="en-US" sz="750" b="0" i="0" u="none" strike="noStrike" kern="1200" cap="none" spc="-3" normalizeH="0" baseline="0" noProof="0" dirty="0">
                <a:ln>
                  <a:noFill/>
                </a:ln>
                <a:solidFill>
                  <a:srgbClr val="000000"/>
                </a:solidFill>
                <a:effectLst/>
                <a:uLnTx/>
                <a:uFillTx/>
                <a:latin typeface="Calibri" panose="020F0502020204030204"/>
                <a:ea typeface="+mn-ea"/>
                <a:cs typeface="Calibri" panose="020F0502020204030204" pitchFamily="34" charset="0"/>
              </a:rPr>
              <a:t>learned about hate crimes against Asian Americans. Recognize and acknowledge the validity and reality of Asian American and the need to address the environment that gave rise to the violence.</a:t>
            </a:r>
            <a:endParaRPr kumimoji="0" lang="en-US"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33789" marR="0" lvl="0" indent="-233789"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135078" algn="l"/>
                <a:tab pos="311719" algn="l"/>
              </a:tabLst>
              <a:defRPr/>
            </a:pPr>
            <a:r>
              <a:rPr kumimoji="0" lang="en-US" sz="750" b="1" i="0" u="none" strike="noStrike" kern="1200" cap="none" spc="-3" normalizeH="0" baseline="0" noProof="0" dirty="0">
                <a:ln>
                  <a:noFill/>
                </a:ln>
                <a:solidFill>
                  <a:srgbClr val="8C1515"/>
                </a:solidFill>
                <a:effectLst/>
                <a:uLnTx/>
                <a:uFillTx/>
                <a:latin typeface="Calibri" panose="020F0502020204030204"/>
                <a:ea typeface="+mn-ea"/>
                <a:cs typeface="Calibri" panose="020F0502020204030204" pitchFamily="34" charset="0"/>
              </a:rPr>
              <a:t>Consider: </a:t>
            </a:r>
            <a:r>
              <a:rPr kumimoji="0" lang="en-US" sz="750" b="0" i="0" u="none" strike="noStrike" kern="1200" cap="none" spc="-3" normalizeH="0" baseline="0" noProof="0" dirty="0">
                <a:ln>
                  <a:noFill/>
                </a:ln>
                <a:solidFill>
                  <a:prstClr val="black"/>
                </a:solidFill>
                <a:effectLst/>
                <a:uLnTx/>
                <a:uFillTx/>
                <a:latin typeface="Calibri" panose="020F0502020204030204"/>
                <a:ea typeface="+mn-ea"/>
                <a:cs typeface="Calibri" panose="020F0502020204030204" pitchFamily="34" charset="0"/>
              </a:rPr>
              <a:t>B</a:t>
            </a:r>
            <a:r>
              <a:rPr kumimoji="0" lang="en-US" sz="750" b="0" i="0" u="none" strike="noStrike" kern="1200" cap="none" spc="-3" normalizeH="0" baseline="0" noProof="0" dirty="0">
                <a:ln>
                  <a:noFill/>
                </a:ln>
                <a:solidFill>
                  <a:srgbClr val="000000"/>
                </a:solidFill>
                <a:effectLst/>
                <a:uLnTx/>
                <a:uFillTx/>
                <a:latin typeface="Calibri" panose="020F0502020204030204"/>
                <a:ea typeface="+mn-ea"/>
                <a:cs typeface="Calibri" panose="020F0502020204030204" pitchFamily="34" charset="0"/>
              </a:rPr>
              <a:t>y discussing hate crimes against Asians you are demonstrating your commitment to:</a:t>
            </a:r>
            <a:r>
              <a:rPr kumimoji="0" lang="en-US" sz="7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a:t>
            </a:r>
            <a:endParaRPr kumimoji="0" lang="en-US"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506543" marR="0" lvl="1" indent="-194824"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135078" algn="l"/>
                <a:tab pos="623438" algn="l"/>
              </a:tabLst>
              <a:defRPr/>
            </a:pPr>
            <a:r>
              <a:rPr kumimoji="0" lang="en-US" sz="750" b="0" i="0" u="none" strike="noStrike" kern="1200" cap="none" spc="-3" normalizeH="0" baseline="0" noProof="0" dirty="0">
                <a:ln>
                  <a:noFill/>
                </a:ln>
                <a:solidFill>
                  <a:srgbClr val="000000"/>
                </a:solidFill>
                <a:effectLst/>
                <a:uLnTx/>
                <a:uFillTx/>
                <a:latin typeface="Calibri" panose="020F0502020204030204"/>
                <a:ea typeface="+mn-ea"/>
                <a:cs typeface="Calibri" panose="020F0502020204030204" pitchFamily="34" charset="0"/>
              </a:rPr>
              <a:t>The </a:t>
            </a:r>
            <a:r>
              <a:rPr kumimoji="0" lang="en-US" sz="750" b="0" i="0" u="none" strike="noStrike" kern="1200" cap="none" spc="0" normalizeH="0" baseline="0" noProof="0" dirty="0">
                <a:ln>
                  <a:noFill/>
                </a:ln>
                <a:solidFill>
                  <a:srgbClr val="000000"/>
                </a:solidFill>
                <a:effectLst/>
                <a:uLnTx/>
                <a:uFillTx/>
                <a:latin typeface="Calibri" panose="020F0502020204030204"/>
                <a:ea typeface="+mn-ea"/>
                <a:cs typeface="+mn-cs"/>
              </a:rPr>
              <a:t>wellbeing and equitable treatment of our Asian American  employees, </a:t>
            </a:r>
            <a:r>
              <a:rPr kumimoji="0" lang="en-US" sz="750" b="0" i="0" u="none" strike="noStrike" kern="1200" cap="none" spc="-3" normalizeH="0" baseline="0" noProof="0" dirty="0">
                <a:ln>
                  <a:noFill/>
                </a:ln>
                <a:solidFill>
                  <a:srgbClr val="000000"/>
                </a:solidFill>
                <a:effectLst/>
                <a:uLnTx/>
                <a:uFillTx/>
                <a:latin typeface="Calibri" panose="020F0502020204030204"/>
                <a:ea typeface="+mn-ea"/>
                <a:cs typeface="Calibri" panose="020F0502020204030204" pitchFamily="34" charset="0"/>
              </a:rPr>
              <a:t>patients and community.</a:t>
            </a:r>
            <a:endParaRPr kumimoji="0" lang="en-US"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506543" marR="0" lvl="1" indent="-194824"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135078" algn="l"/>
                <a:tab pos="623438" algn="l"/>
              </a:tabLst>
              <a:defRPr/>
            </a:pPr>
            <a:r>
              <a:rPr kumimoji="0" lang="en-US" sz="750" b="0" i="0" u="none" strike="noStrike" kern="1200" cap="none" spc="0" normalizeH="0" baseline="0" noProof="0" dirty="0">
                <a:ln>
                  <a:noFill/>
                </a:ln>
                <a:solidFill>
                  <a:srgbClr val="000000"/>
                </a:solidFill>
                <a:effectLst/>
                <a:uLnTx/>
                <a:uFillTx/>
                <a:latin typeface="Calibri" panose="020F0502020204030204"/>
                <a:ea typeface="+mn-ea"/>
                <a:cs typeface="+mn-cs"/>
              </a:rPr>
              <a:t>Ensuring a safe, compassionate, and empathetic work environment for all employees.</a:t>
            </a:r>
          </a:p>
          <a:p>
            <a:pPr marL="194824" marR="0" lvl="0" indent="-194824"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135078" algn="l"/>
                <a:tab pos="623438" algn="l"/>
              </a:tabLst>
              <a:defRPr/>
            </a:pPr>
            <a:r>
              <a:rPr kumimoji="0" lang="en-US" sz="750" b="1" i="0" u="none" strike="noStrike" kern="1200" cap="none" spc="0" normalizeH="0" baseline="0" noProof="0" dirty="0">
                <a:ln>
                  <a:noFill/>
                </a:ln>
                <a:solidFill>
                  <a:srgbClr val="993300"/>
                </a:solidFill>
                <a:effectLst/>
                <a:uLnTx/>
                <a:uFillTx/>
                <a:latin typeface="Calibri" panose="020F0502020204030204"/>
                <a:ea typeface="Calibri" panose="020F0502020204030204" pitchFamily="34" charset="0"/>
                <a:cs typeface="Times New Roman" panose="02020603050405020304" pitchFamily="18" charset="0"/>
              </a:rPr>
              <a:t>Provide SHC Resources</a:t>
            </a:r>
            <a:r>
              <a:rPr kumimoji="0" lang="en-US" sz="75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The </a:t>
            </a:r>
            <a:r>
              <a:rPr kumimoji="0" 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hlinkClick r:id="rId9"/>
              </a:rPr>
              <a:t>Anti-Retaliation </a:t>
            </a:r>
            <a:r>
              <a:rPr kumimoji="0" 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and </a:t>
            </a:r>
            <a:r>
              <a:rPr kumimoji="0" 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hlinkClick r:id="rId10"/>
              </a:rPr>
              <a:t>Non-Discrimination</a:t>
            </a:r>
            <a:r>
              <a:rPr kumimoji="0" 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SHC policies are available on-line for you to reference and share.</a:t>
            </a:r>
            <a:endParaRPr kumimoji="0" lang="en-US" sz="75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object 20">
            <a:extLst>
              <a:ext uri="{FF2B5EF4-FFF2-40B4-BE49-F238E27FC236}">
                <a16:creationId xmlns:a16="http://schemas.microsoft.com/office/drawing/2014/main" id="{E0C27688-B7EA-4ECA-8B99-4316442D3A08}"/>
              </a:ext>
            </a:extLst>
          </p:cNvPr>
          <p:cNvSpPr txBox="1"/>
          <p:nvPr/>
        </p:nvSpPr>
        <p:spPr>
          <a:xfrm>
            <a:off x="6243049" y="3531292"/>
            <a:ext cx="3281951" cy="3123442"/>
          </a:xfrm>
          <a:prstGeom prst="rect">
            <a:avLst/>
          </a:prstGeom>
        </p:spPr>
        <p:txBody>
          <a:bodyPr vert="horz" wrap="square" lIns="0" tIns="8659" rIns="0" bIns="0" rtlCol="0">
            <a:spAutoFit/>
          </a:bodyPr>
          <a:lstStyle/>
          <a:p>
            <a:pPr marL="55850" marR="198721" lvl="0" indent="0" algn="l" defTabSz="914400" rtl="0" eaLnBrk="1" fontAlgn="auto" latinLnBrk="0" hangingPunct="1">
              <a:lnSpc>
                <a:spcPct val="100000"/>
              </a:lnSpc>
              <a:spcBef>
                <a:spcPts val="682"/>
              </a:spcBef>
              <a:spcAft>
                <a:spcPts val="0"/>
              </a:spcAft>
              <a:buClr>
                <a:srgbClr val="9B1515"/>
              </a:buClr>
              <a:buSzTx/>
              <a:buFontTx/>
              <a:buNone/>
              <a:tabLst>
                <a:tab pos="197855" algn="l"/>
              </a:tabLst>
              <a:defRPr/>
            </a:pPr>
            <a:r>
              <a:rPr kumimoji="0" lang="en-US" sz="1091" b="1" i="0" u="none" strike="noStrike" kern="1200" cap="none" spc="-3" normalizeH="0" baseline="0" noProof="0" dirty="0">
                <a:ln>
                  <a:noFill/>
                </a:ln>
                <a:solidFill>
                  <a:srgbClr val="8C1515"/>
                </a:solidFill>
                <a:effectLst/>
                <a:uLnTx/>
                <a:uFillTx/>
                <a:latin typeface="Calibri"/>
                <a:ea typeface="+mn-ea"/>
                <a:cs typeface="Calibri"/>
              </a:rPr>
              <a:t>CONDUCTING THE CONVERSATION:</a:t>
            </a:r>
          </a:p>
          <a:p>
            <a:pPr marL="37233" marR="137243" lvl="0" indent="0" algn="l" defTabSz="914400" rtl="0" eaLnBrk="1" fontAlgn="auto" latinLnBrk="0" hangingPunct="1">
              <a:lnSpc>
                <a:spcPct val="107000"/>
              </a:lnSpc>
              <a:spcBef>
                <a:spcPts val="280"/>
              </a:spcBef>
              <a:spcAft>
                <a:spcPts val="0"/>
              </a:spcAft>
              <a:buClrTx/>
              <a:buSzTx/>
              <a:buFontTx/>
              <a:buNone/>
              <a:tabLst>
                <a:tab pos="135078" algn="l"/>
              </a:tabLst>
              <a:defRPr/>
            </a:pPr>
            <a:r>
              <a:rPr kumimoji="0" lang="en-US" sz="750" b="0" i="0" u="none" strike="noStrike" kern="1200" cap="none" spc="-3" normalizeH="0" baseline="0" noProof="0" dirty="0">
                <a:ln>
                  <a:noFill/>
                </a:ln>
                <a:solidFill>
                  <a:srgbClr val="404040"/>
                </a:solidFill>
                <a:effectLst/>
                <a:uLnTx/>
                <a:uFillTx/>
                <a:latin typeface="Calibri" panose="020F0502020204030204" pitchFamily="34" charset="0"/>
                <a:ea typeface="+mn-ea"/>
                <a:cs typeface="+mn-cs"/>
              </a:rPr>
              <a:t>This conversation </a:t>
            </a:r>
            <a:r>
              <a:rPr kumimoji="0" lang="en-US" sz="750" b="0" i="0" u="none" strike="noStrike" kern="1200" cap="none" spc="-3" normalizeH="0" baseline="0" noProof="0" dirty="0">
                <a:ln>
                  <a:noFill/>
                </a:ln>
                <a:solidFill>
                  <a:srgbClr val="201F1E"/>
                </a:solidFill>
                <a:effectLst/>
                <a:uLnTx/>
                <a:uFillTx/>
                <a:latin typeface="Calibri" panose="020F0502020204030204" pitchFamily="34" charset="0"/>
                <a:ea typeface="+mn-ea"/>
                <a:cs typeface="+mn-cs"/>
              </a:rPr>
              <a:t>is an opportunity to show our Asian American  team members, patients, and community that we stand with you and understand how this has frightened and shocked and outraged all people. Approach the conversation with empathy, curiosity and compassion.</a:t>
            </a:r>
          </a:p>
          <a:p>
            <a:pPr marL="197422" marR="198721" lvl="0"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1091" b="1" i="0" u="none" strike="noStrike" kern="1200" cap="none" spc="-20" normalizeH="0" baseline="0" noProof="0" dirty="0">
                <a:ln>
                  <a:noFill/>
                </a:ln>
                <a:solidFill>
                  <a:srgbClr val="8C1515"/>
                </a:solidFill>
                <a:effectLst/>
                <a:uLnTx/>
                <a:uFillTx/>
                <a:latin typeface="Calibri"/>
                <a:ea typeface="+mn-ea"/>
                <a:cs typeface="Calibri"/>
              </a:rPr>
              <a:t>E</a:t>
            </a:r>
            <a:r>
              <a:rPr kumimoji="0" lang="en-US" sz="750" b="1" i="0" u="none" strike="noStrike" kern="1200" cap="none" spc="-20" normalizeH="0" baseline="0" noProof="0" dirty="0">
                <a:ln>
                  <a:noFill/>
                </a:ln>
                <a:solidFill>
                  <a:prstClr val="black"/>
                </a:solidFill>
                <a:effectLst/>
                <a:uLnTx/>
                <a:uFillTx/>
                <a:latin typeface="Calibri"/>
                <a:ea typeface="+mn-ea"/>
                <a:cs typeface="Calibri"/>
              </a:rPr>
              <a:t>NGAGE: </a:t>
            </a:r>
            <a:r>
              <a:rPr kumimoji="0" lang="en-US" sz="750" b="0" i="0" u="none" strike="noStrike" kern="1200" cap="none" spc="-20" normalizeH="0" baseline="0" noProof="0" dirty="0">
                <a:ln>
                  <a:noFill/>
                </a:ln>
                <a:solidFill>
                  <a:prstClr val="black"/>
                </a:solidFill>
                <a:effectLst/>
                <a:uLnTx/>
                <a:uFillTx/>
                <a:latin typeface="Calibri"/>
                <a:ea typeface="+mn-ea"/>
                <a:cs typeface="Calibri"/>
              </a:rPr>
              <a:t>Leader shares why they’re having this conversation, what they’ve learned and how they are feeling. Your level of vulnerability sets the tone for the conversation. Select a few key concepts that resonate with you in your preparation. An example might sound like this, </a:t>
            </a:r>
            <a:r>
              <a:rPr kumimoji="0" lang="en-US" sz="750" b="0" i="1" u="none" strike="noStrike" kern="1200" cap="none" spc="-20" normalizeH="0" baseline="0" noProof="0" dirty="0">
                <a:ln>
                  <a:noFill/>
                </a:ln>
                <a:solidFill>
                  <a:prstClr val="black"/>
                </a:solidFill>
                <a:effectLst/>
                <a:uLnTx/>
                <a:uFillTx/>
                <a:latin typeface="Calibri"/>
                <a:ea typeface="+mn-ea"/>
                <a:cs typeface="Calibri"/>
              </a:rPr>
              <a:t>“In reading, some of the articles, I have a better understanding that hate crimes against Asians have been happening for some time but more so now with the pandemic. From a health care perspective, there is research that suggests these incidents can have serious mental health impacts.”</a:t>
            </a:r>
          </a:p>
          <a:p>
            <a:pPr marL="197422" marR="198721" lvl="0"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1091" b="1" i="0" u="none" strike="noStrike" kern="1200" cap="none" spc="-20" normalizeH="0" baseline="0" noProof="0" dirty="0">
                <a:ln>
                  <a:noFill/>
                </a:ln>
                <a:solidFill>
                  <a:srgbClr val="8C1515"/>
                </a:solidFill>
                <a:effectLst/>
                <a:uLnTx/>
                <a:uFillTx/>
                <a:latin typeface="Calibri"/>
                <a:ea typeface="+mn-ea"/>
                <a:cs typeface="Calibri"/>
              </a:rPr>
              <a:t>A</a:t>
            </a:r>
            <a:r>
              <a:rPr kumimoji="0" lang="en-US" sz="750" b="1" i="0" u="none" strike="noStrike" kern="1200" cap="none" spc="-20" normalizeH="0" baseline="0" noProof="0" dirty="0">
                <a:ln>
                  <a:noFill/>
                </a:ln>
                <a:solidFill>
                  <a:srgbClr val="404040"/>
                </a:solidFill>
                <a:effectLst/>
                <a:uLnTx/>
                <a:uFillTx/>
                <a:latin typeface="Calibri"/>
                <a:ea typeface="+mn-ea"/>
                <a:cs typeface="Calibri"/>
              </a:rPr>
              <a:t>CKNOWLEDGE: </a:t>
            </a:r>
            <a:r>
              <a:rPr kumimoji="0" lang="en-US" sz="750" b="0" i="0" u="none" strike="noStrike" kern="1200" cap="none" spc="-20" normalizeH="0" baseline="0" noProof="0" dirty="0">
                <a:ln>
                  <a:noFill/>
                </a:ln>
                <a:solidFill>
                  <a:srgbClr val="404040"/>
                </a:solidFill>
                <a:effectLst/>
                <a:uLnTx/>
                <a:uFillTx/>
                <a:latin typeface="Calibri" panose="020F0502020204030204"/>
                <a:ea typeface="+mn-ea"/>
                <a:cs typeface="Calibri"/>
              </a:rPr>
              <a:t>Leader recognizes and acknowledges the thoughts and feelings being shared. </a:t>
            </a:r>
          </a:p>
          <a:p>
            <a:pPr marL="365760" marR="198721" lvl="1"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750" b="0" i="0" u="none" strike="noStrike" kern="1200" cap="none" spc="-20" normalizeH="0" baseline="0" noProof="0" dirty="0">
                <a:ln>
                  <a:noFill/>
                </a:ln>
                <a:solidFill>
                  <a:srgbClr val="404040"/>
                </a:solidFill>
                <a:effectLst/>
                <a:uLnTx/>
                <a:uFillTx/>
                <a:latin typeface="Calibri" panose="020F0502020204030204"/>
                <a:ea typeface="+mn-ea"/>
                <a:cs typeface="Calibri"/>
              </a:rPr>
              <a:t>ASK: </a:t>
            </a:r>
            <a:r>
              <a:rPr kumimoji="0" lang="en-US" sz="750" b="0" i="1" u="none" strike="noStrike" kern="1200" cap="none" spc="-20" normalizeH="0" baseline="0" noProof="0" dirty="0">
                <a:ln>
                  <a:noFill/>
                </a:ln>
                <a:solidFill>
                  <a:srgbClr val="404040"/>
                </a:solidFill>
                <a:effectLst/>
                <a:uLnTx/>
                <a:uFillTx/>
                <a:latin typeface="Calibri" panose="020F0502020204030204"/>
                <a:ea typeface="+mn-ea"/>
                <a:cs typeface="Calibri"/>
              </a:rPr>
              <a:t>How are you feeling? What are your thoughts? What can we do? </a:t>
            </a:r>
          </a:p>
          <a:p>
            <a:pPr marL="365760" marR="198721" lvl="1"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750" b="0" i="0" u="none" strike="noStrike" kern="1200" cap="none" spc="-20" normalizeH="0" baseline="0" noProof="0" dirty="0">
                <a:ln>
                  <a:noFill/>
                </a:ln>
                <a:solidFill>
                  <a:srgbClr val="404040"/>
                </a:solidFill>
                <a:effectLst/>
                <a:uLnTx/>
                <a:uFillTx/>
                <a:latin typeface="Calibri" panose="020F0502020204030204"/>
                <a:ea typeface="+mn-ea"/>
                <a:cs typeface="Calibri"/>
              </a:rPr>
              <a:t>LISTEN with curiosity, knowing you don’t need to have all the answers or change someone’s beliefs. </a:t>
            </a:r>
          </a:p>
          <a:p>
            <a:pPr marL="197422" marR="198721" lvl="0"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1091" b="1" i="0" u="none" strike="noStrike" kern="1200" cap="none" spc="-3" normalizeH="0" baseline="0" noProof="0" dirty="0">
                <a:ln>
                  <a:noFill/>
                </a:ln>
                <a:solidFill>
                  <a:srgbClr val="8C1515"/>
                </a:solidFill>
                <a:effectLst/>
                <a:uLnTx/>
                <a:uFillTx/>
                <a:latin typeface="Calibri"/>
                <a:ea typeface="+mn-ea"/>
                <a:cs typeface="Calibri"/>
              </a:rPr>
              <a:t>D</a:t>
            </a:r>
            <a:r>
              <a:rPr kumimoji="0" lang="en-US" sz="750" b="1" i="0" u="none" strike="noStrike" kern="1200" cap="none" spc="-3" normalizeH="0" baseline="0" noProof="0" dirty="0">
                <a:ln>
                  <a:noFill/>
                </a:ln>
                <a:solidFill>
                  <a:srgbClr val="404040"/>
                </a:solidFill>
                <a:effectLst/>
                <a:uLnTx/>
                <a:uFillTx/>
                <a:latin typeface="Calibri"/>
                <a:ea typeface="+mn-ea"/>
                <a:cs typeface="Calibri"/>
              </a:rPr>
              <a:t>O: </a:t>
            </a:r>
            <a:endParaRPr kumimoji="0" lang="en-US" sz="750" b="1" i="0" u="none" strike="noStrike" kern="1200" cap="none" spc="-20" normalizeH="0" baseline="0" noProof="0" dirty="0">
              <a:ln>
                <a:noFill/>
              </a:ln>
              <a:solidFill>
                <a:srgbClr val="404040"/>
              </a:solidFill>
              <a:effectLst/>
              <a:uLnTx/>
              <a:uFillTx/>
              <a:latin typeface="Calibri"/>
              <a:ea typeface="+mn-ea"/>
              <a:cs typeface="Calibri"/>
            </a:endParaRPr>
          </a:p>
          <a:p>
            <a:pPr marL="365760" marR="198721" lvl="1"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750" b="0" i="0" u="none" strike="noStrike" kern="1200" cap="none" spc="-20" normalizeH="0" baseline="0" noProof="0" dirty="0">
                <a:ln>
                  <a:noFill/>
                </a:ln>
                <a:solidFill>
                  <a:srgbClr val="404040"/>
                </a:solidFill>
                <a:effectLst/>
                <a:uLnTx/>
                <a:uFillTx/>
                <a:latin typeface="Calibri" panose="020F0502020204030204"/>
                <a:ea typeface="+mn-ea"/>
                <a:cs typeface="Calibri"/>
              </a:rPr>
              <a:t>Leader thanks team members for sharing their insights and experiences. </a:t>
            </a:r>
          </a:p>
          <a:p>
            <a:pPr marL="365760" marR="198721" lvl="1" indent="-141572" algn="l" defTabSz="914400" rtl="0" eaLnBrk="1" fontAlgn="auto" latinLnBrk="0" hangingPunct="1">
              <a:lnSpc>
                <a:spcPct val="100000"/>
              </a:lnSpc>
              <a:spcBef>
                <a:spcPts val="205"/>
              </a:spcBef>
              <a:spcAft>
                <a:spcPts val="0"/>
              </a:spcAft>
              <a:buClr>
                <a:srgbClr val="9B1515"/>
              </a:buClr>
              <a:buSzTx/>
              <a:buFont typeface="Wingdings"/>
              <a:buChar char=""/>
              <a:tabLst>
                <a:tab pos="197855" algn="l"/>
              </a:tabLst>
              <a:defRPr/>
            </a:pPr>
            <a:r>
              <a:rPr kumimoji="0" lang="en-US" sz="750" b="0" i="0" u="none" strike="noStrike" kern="1200" cap="none" spc="-20" normalizeH="0" baseline="0" noProof="0" dirty="0">
                <a:ln>
                  <a:noFill/>
                </a:ln>
                <a:solidFill>
                  <a:srgbClr val="404040"/>
                </a:solidFill>
                <a:effectLst/>
                <a:uLnTx/>
                <a:uFillTx/>
                <a:latin typeface="Calibri" panose="020F0502020204030204"/>
                <a:ea typeface="+mn-ea"/>
                <a:cs typeface="Calibri"/>
              </a:rPr>
              <a:t>Reinforce how these  conversations allow you to engage with your team members in a meaningful, impactful, and transparent way to continue to cultivate an environment of belonging and inclusion for all. </a:t>
            </a:r>
          </a:p>
        </p:txBody>
      </p:sp>
      <p:cxnSp>
        <p:nvCxnSpPr>
          <p:cNvPr id="32" name="Straight Connector 31">
            <a:extLst>
              <a:ext uri="{FF2B5EF4-FFF2-40B4-BE49-F238E27FC236}">
                <a16:creationId xmlns:a16="http://schemas.microsoft.com/office/drawing/2014/main" id="{B12DBB8B-E79E-43F2-9648-B0DA581D88AA}"/>
              </a:ext>
            </a:extLst>
          </p:cNvPr>
          <p:cNvCxnSpPr/>
          <p:nvPr/>
        </p:nvCxnSpPr>
        <p:spPr>
          <a:xfrm>
            <a:off x="6105230" y="3561241"/>
            <a:ext cx="0" cy="31172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D2867B9-CD62-45E6-AF69-227663EF721A}"/>
              </a:ext>
            </a:extLst>
          </p:cNvPr>
          <p:cNvSpPr/>
          <p:nvPr/>
        </p:nvSpPr>
        <p:spPr>
          <a:xfrm>
            <a:off x="3186545" y="3976033"/>
            <a:ext cx="1206723" cy="11845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7" b="0" i="0" u="none" strike="noStrike" kern="1200" cap="none" spc="0" normalizeH="0" baseline="0" noProof="0" dirty="0">
                <a:ln>
                  <a:noFill/>
                </a:ln>
                <a:solidFill>
                  <a:prstClr val="black"/>
                </a:solidFill>
                <a:effectLst/>
                <a:uLnTx/>
                <a:uFillTx/>
                <a:latin typeface="Calibri" panose="020F0502020204030204"/>
                <a:ea typeface="+mn-ea"/>
                <a:cs typeface="+mn-cs"/>
              </a:rPr>
              <a:t>Image </a:t>
            </a:r>
          </a:p>
        </p:txBody>
      </p:sp>
      <p:pic>
        <p:nvPicPr>
          <p:cNvPr id="34" name="Picture 33">
            <a:extLst>
              <a:ext uri="{FF2B5EF4-FFF2-40B4-BE49-F238E27FC236}">
                <a16:creationId xmlns:a16="http://schemas.microsoft.com/office/drawing/2014/main" id="{6B639382-E5B4-41D8-AAB3-86A7D486F71C}"/>
              </a:ext>
            </a:extLst>
          </p:cNvPr>
          <p:cNvPicPr>
            <a:picLocks noChangeAspect="1"/>
          </p:cNvPicPr>
          <p:nvPr/>
        </p:nvPicPr>
        <p:blipFill rotWithShape="1">
          <a:blip r:embed="rId11"/>
          <a:srcRect l="7541" r="3230"/>
          <a:stretch/>
        </p:blipFill>
        <p:spPr>
          <a:xfrm>
            <a:off x="7436583" y="1643120"/>
            <a:ext cx="1880599" cy="1014925"/>
          </a:xfrm>
          <a:prstGeom prst="rect">
            <a:avLst/>
          </a:prstGeom>
        </p:spPr>
      </p:pic>
      <p:pic>
        <p:nvPicPr>
          <p:cNvPr id="35" name="Picture 34">
            <a:extLst>
              <a:ext uri="{FF2B5EF4-FFF2-40B4-BE49-F238E27FC236}">
                <a16:creationId xmlns:a16="http://schemas.microsoft.com/office/drawing/2014/main" id="{8AA1B6AC-3C92-44C8-BADD-6603CDAA4090}"/>
              </a:ext>
            </a:extLst>
          </p:cNvPr>
          <p:cNvPicPr>
            <a:picLocks noChangeAspect="1"/>
          </p:cNvPicPr>
          <p:nvPr/>
        </p:nvPicPr>
        <p:blipFill>
          <a:blip r:embed="rId12"/>
          <a:stretch>
            <a:fillRect/>
          </a:stretch>
        </p:blipFill>
        <p:spPr>
          <a:xfrm>
            <a:off x="3216853" y="4002727"/>
            <a:ext cx="1136672" cy="1136672"/>
          </a:xfrm>
          <a:prstGeom prst="rect">
            <a:avLst/>
          </a:prstGeom>
        </p:spPr>
      </p:pic>
      <p:sp>
        <p:nvSpPr>
          <p:cNvPr id="37" name="Title 1">
            <a:extLst>
              <a:ext uri="{FF2B5EF4-FFF2-40B4-BE49-F238E27FC236}">
                <a16:creationId xmlns:a16="http://schemas.microsoft.com/office/drawing/2014/main" id="{27DE3B64-E0D0-4ED0-9764-ADE587BCFCF0}"/>
              </a:ext>
            </a:extLst>
          </p:cNvPr>
          <p:cNvSpPr txBox="1">
            <a:spLocks/>
          </p:cNvSpPr>
          <p:nvPr/>
        </p:nvSpPr>
        <p:spPr>
          <a:xfrm>
            <a:off x="9420926" y="461067"/>
            <a:ext cx="2771074" cy="5123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Utilize the Conversation Sheet to Engage with Staff</a:t>
            </a:r>
          </a:p>
        </p:txBody>
      </p:sp>
      <p:pic>
        <p:nvPicPr>
          <p:cNvPr id="38" name="Picture 37">
            <a:extLst>
              <a:ext uri="{FF2B5EF4-FFF2-40B4-BE49-F238E27FC236}">
                <a16:creationId xmlns:a16="http://schemas.microsoft.com/office/drawing/2014/main" id="{58799D4C-6FAE-4E9F-8498-DD913DFFB566}"/>
              </a:ext>
            </a:extLst>
          </p:cNvPr>
          <p:cNvPicPr>
            <a:picLocks noChangeAspect="1"/>
          </p:cNvPicPr>
          <p:nvPr/>
        </p:nvPicPr>
        <p:blipFill>
          <a:blip r:embed="rId13"/>
          <a:stretch>
            <a:fillRect/>
          </a:stretch>
        </p:blipFill>
        <p:spPr>
          <a:xfrm>
            <a:off x="10281037" y="1372511"/>
            <a:ext cx="1154709" cy="1154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580022"/>
      </p:ext>
    </p:extLst>
  </p:cSld>
  <p:clrMapOvr>
    <a:masterClrMapping/>
  </p:clrMapOvr>
</p:sld>
</file>

<file path=ppt/theme/theme1.xml><?xml version="1.0" encoding="utf-8"?>
<a:theme xmlns:a="http://schemas.openxmlformats.org/drawingml/2006/main" name="Office Theme">
  <a:themeElements>
    <a:clrScheme name="Stanford">
      <a:dk1>
        <a:sysClr val="windowText" lastClr="000000"/>
      </a:dk1>
      <a:lt1>
        <a:sysClr val="window" lastClr="FFFFFF"/>
      </a:lt1>
      <a:dk2>
        <a:srgbClr val="1F497D"/>
      </a:dk2>
      <a:lt2>
        <a:srgbClr val="EEECE1"/>
      </a:lt2>
      <a:accent1>
        <a:srgbClr val="8C1515"/>
      </a:accent1>
      <a:accent2>
        <a:srgbClr val="C0504D"/>
      </a:accent2>
      <a:accent3>
        <a:srgbClr val="009ABB"/>
      </a:accent3>
      <a:accent4>
        <a:srgbClr val="FFFFFF"/>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6664</TotalTime>
  <Words>664</Words>
  <Application>Microsoft Office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CNN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FY21 Milestones</dc:title>
  <dc:creator>Dapelo-Garcia, Anna</dc:creator>
  <cp:lastModifiedBy>gisellquihuis@yahoo.com</cp:lastModifiedBy>
  <cp:revision>45</cp:revision>
  <cp:lastPrinted>2021-01-28T17:27:49Z</cp:lastPrinted>
  <dcterms:created xsi:type="dcterms:W3CDTF">2020-10-23T16:30:54Z</dcterms:created>
  <dcterms:modified xsi:type="dcterms:W3CDTF">2021-11-17T01:36:37Z</dcterms:modified>
</cp:coreProperties>
</file>