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2" r:id="rId1"/>
  </p:sldMasterIdLst>
  <p:notesMasterIdLst>
    <p:notesMasterId r:id="rId71"/>
  </p:notesMasterIdLst>
  <p:sldIdLst>
    <p:sldId id="524" r:id="rId2"/>
    <p:sldId id="546" r:id="rId3"/>
    <p:sldId id="573" r:id="rId4"/>
    <p:sldId id="574" r:id="rId5"/>
    <p:sldId id="557" r:id="rId6"/>
    <p:sldId id="547" r:id="rId7"/>
    <p:sldId id="548" r:id="rId8"/>
    <p:sldId id="549" r:id="rId9"/>
    <p:sldId id="565" r:id="rId10"/>
    <p:sldId id="578" r:id="rId11"/>
    <p:sldId id="551" r:id="rId12"/>
    <p:sldId id="581" r:id="rId13"/>
    <p:sldId id="582" r:id="rId14"/>
    <p:sldId id="583" r:id="rId15"/>
    <p:sldId id="584" r:id="rId16"/>
    <p:sldId id="589" r:id="rId17"/>
    <p:sldId id="553" r:id="rId18"/>
    <p:sldId id="570" r:id="rId19"/>
    <p:sldId id="571" r:id="rId20"/>
    <p:sldId id="595" r:id="rId21"/>
    <p:sldId id="550" r:id="rId22"/>
    <p:sldId id="530" r:id="rId23"/>
    <p:sldId id="566" r:id="rId24"/>
    <p:sldId id="575" r:id="rId25"/>
    <p:sldId id="576" r:id="rId26"/>
    <p:sldId id="577" r:id="rId27"/>
    <p:sldId id="509" r:id="rId28"/>
    <p:sldId id="543" r:id="rId29"/>
    <p:sldId id="510" r:id="rId30"/>
    <p:sldId id="591" r:id="rId31"/>
    <p:sldId id="534" r:id="rId32"/>
    <p:sldId id="540" r:id="rId33"/>
    <p:sldId id="526" r:id="rId34"/>
    <p:sldId id="527" r:id="rId35"/>
    <p:sldId id="541" r:id="rId36"/>
    <p:sldId id="529" r:id="rId37"/>
    <p:sldId id="556" r:id="rId38"/>
    <p:sldId id="513" r:id="rId39"/>
    <p:sldId id="538" r:id="rId40"/>
    <p:sldId id="539" r:id="rId41"/>
    <p:sldId id="542" r:id="rId42"/>
    <p:sldId id="515" r:id="rId43"/>
    <p:sldId id="514" r:id="rId44"/>
    <p:sldId id="516" r:id="rId45"/>
    <p:sldId id="517" r:id="rId46"/>
    <p:sldId id="536" r:id="rId47"/>
    <p:sldId id="523" r:id="rId48"/>
    <p:sldId id="592" r:id="rId49"/>
    <p:sldId id="520" r:id="rId50"/>
    <p:sldId id="519" r:id="rId51"/>
    <p:sldId id="521" r:id="rId52"/>
    <p:sldId id="522" r:id="rId53"/>
    <p:sldId id="567" r:id="rId54"/>
    <p:sldId id="561" r:id="rId55"/>
    <p:sldId id="586" r:id="rId56"/>
    <p:sldId id="587" r:id="rId57"/>
    <p:sldId id="585" r:id="rId58"/>
    <p:sldId id="594" r:id="rId59"/>
    <p:sldId id="593" r:id="rId60"/>
    <p:sldId id="555" r:id="rId61"/>
    <p:sldId id="559" r:id="rId62"/>
    <p:sldId id="535" r:id="rId63"/>
    <p:sldId id="560" r:id="rId64"/>
    <p:sldId id="588" r:id="rId65"/>
    <p:sldId id="590" r:id="rId66"/>
    <p:sldId id="558" r:id="rId67"/>
    <p:sldId id="531" r:id="rId68"/>
    <p:sldId id="544" r:id="rId69"/>
    <p:sldId id="545" r:id="rId70"/>
  </p:sldIdLst>
  <p:sldSz cx="12192000" cy="6858000"/>
  <p:notesSz cx="7026275" cy="9312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32638"/>
    <a:srgbClr val="000000"/>
    <a:srgbClr val="D1394F"/>
    <a:srgbClr val="FFFFFF"/>
    <a:srgbClr val="FFFFD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41" autoAdjust="0"/>
  </p:normalViewPr>
  <p:slideViewPr>
    <p:cSldViewPr>
      <p:cViewPr varScale="1">
        <p:scale>
          <a:sx n="96" d="100"/>
          <a:sy n="96" d="100"/>
        </p:scale>
        <p:origin x="86" y="1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765" cy="46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53" tIns="46677" rIns="93353" bIns="46677" numCol="1" anchor="t" anchorCtr="0" compatLnSpc="1">
            <a:prstTxWarp prst="textNoShape">
              <a:avLst/>
            </a:prstTxWarp>
          </a:bodyPr>
          <a:lstStyle>
            <a:lvl1pPr defTabSz="933634">
              <a:defRPr sz="12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2511" y="0"/>
            <a:ext cx="3043764" cy="46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53" tIns="46677" rIns="93353" bIns="46677" numCol="1" anchor="t" anchorCtr="0" compatLnSpc="1">
            <a:prstTxWarp prst="textNoShape">
              <a:avLst/>
            </a:prstTxWarp>
          </a:bodyPr>
          <a:lstStyle>
            <a:lvl1pPr algn="r" defTabSz="933634">
              <a:defRPr sz="12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9575" y="700088"/>
            <a:ext cx="6207125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564" y="4423967"/>
            <a:ext cx="5155147" cy="41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53" tIns="46677" rIns="93353" bIns="46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7933"/>
            <a:ext cx="3043765" cy="46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53" tIns="46677" rIns="93353" bIns="46677" numCol="1" anchor="b" anchorCtr="0" compatLnSpc="1">
            <a:prstTxWarp prst="textNoShape">
              <a:avLst/>
            </a:prstTxWarp>
          </a:bodyPr>
          <a:lstStyle>
            <a:lvl1pPr defTabSz="933634">
              <a:defRPr sz="12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2511" y="8847933"/>
            <a:ext cx="3043764" cy="46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53" tIns="46677" rIns="93353" bIns="46677" numCol="1" anchor="b" anchorCtr="0" compatLnSpc="1">
            <a:prstTxWarp prst="textNoShape">
              <a:avLst/>
            </a:prstTxWarp>
          </a:bodyPr>
          <a:lstStyle>
            <a:lvl1pPr algn="r" defTabSz="933634">
              <a:defRPr sz="1200" b="0"/>
            </a:lvl1pPr>
          </a:lstStyle>
          <a:p>
            <a:fld id="{0EDEE8BF-56E5-4BA7-9E91-08524A8B5E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42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3738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2"/>
            <a:ext cx="3801392" cy="461138"/>
          </a:xfrm>
          <a:prstGeom prst="rect">
            <a:avLst/>
          </a:prstGeom>
          <a:noFill/>
        </p:spPr>
        <p:txBody>
          <a:bodyPr vert="horz" lIns="90383" tIns="45191" rIns="90383" bIns="45191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67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634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4362" indent="-286293" defTabSz="933634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5172" indent="-229034" defTabSz="933634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3240" indent="-229034" defTabSz="933634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61309" indent="-229034" defTabSz="933634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9378" indent="-229034" defTabSz="93363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7446" indent="-229034" defTabSz="93363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35515" indent="-229034" defTabSz="93363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93584" indent="-229034" defTabSz="93363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7963A03-BF3C-4405-A9E4-A38F3E73AA52}" type="slidenum">
              <a:rPr lang="en-US" altLang="en-US" sz="1200" b="0"/>
              <a:pPr/>
              <a:t>27</a:t>
            </a:fld>
            <a:endParaRPr lang="en-US" altLang="en-US" sz="1200" b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00088"/>
            <a:ext cx="6207125" cy="34925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02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EE8BF-56E5-4BA7-9E91-08524A8B5E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302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186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186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186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186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564835A-F7F0-4671-85C5-3B813135354C}" type="slidenum">
              <a:rPr lang="en-US" altLang="en-US" sz="1200" b="0"/>
              <a:pPr/>
              <a:t>60</a:t>
            </a:fld>
            <a:endParaRPr lang="en-US" altLang="en-US" sz="1200" b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6053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1100667" cy="685800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1" y="3543300"/>
            <a:ext cx="4457700" cy="1222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2133600"/>
            <a:ext cx="10363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52964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30400" y="3886200"/>
            <a:ext cx="8534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Monotype Sorts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>
                <a:solidFill>
                  <a:srgbClr val="CCEC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CCEC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rgbClr val="CCECFF"/>
                </a:solidFill>
                <a:latin typeface="Times New Roman" pitchFamily="18" charset="0"/>
              </a:defRPr>
            </a:lvl1pPr>
          </a:lstStyle>
          <a:p>
            <a:fld id="{D8768423-E30C-4A4E-BB2A-3ED2FB23B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32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/>
            </a:lvl1pPr>
            <a:lvl2pPr>
              <a:defRPr sz="2800" b="0"/>
            </a:lvl2pPr>
            <a:lvl3pPr>
              <a:defRPr sz="2400" b="0"/>
            </a:lvl3pPr>
            <a:lvl4pPr>
              <a:defRPr sz="2000" b="0"/>
            </a:lvl4pPr>
            <a:lvl5pPr>
              <a:defRPr sz="20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668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053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hasCustomPrompt="1"/>
          </p:nvPr>
        </p:nvSpPr>
        <p:spPr>
          <a:xfrm>
            <a:off x="609600" y="990600"/>
            <a:ext cx="10972800" cy="5135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/>
            </a:lvl1pPr>
            <a:lvl2pPr>
              <a:buClr>
                <a:schemeClr val="bg2"/>
              </a:buClr>
              <a:defRPr b="0"/>
            </a:lvl2pPr>
            <a:lvl3pPr marL="1143000" indent="-2286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b="0"/>
            </a:lvl3pPr>
            <a:lvl4pPr>
              <a:defRPr kumimoji="1" lang="en-US" sz="3200" b="0" dirty="0" smtClean="0">
                <a:solidFill>
                  <a:srgbClr val="292929"/>
                </a:solidFill>
                <a:latin typeface="+mn-lt"/>
              </a:defRPr>
            </a:lvl4pPr>
            <a:lvl5pPr marL="2057400" indent="-228600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3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2800" b="0"/>
            </a:lvl1pPr>
            <a:lvl2pPr>
              <a:buClr>
                <a:schemeClr val="bg2"/>
              </a:buClr>
              <a:defRPr sz="2800" b="0"/>
            </a:lvl2pPr>
            <a:lvl3pPr marL="1143000" indent="-2286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800" b="0"/>
            </a:lvl3pPr>
            <a:lvl4pPr>
              <a:buClr>
                <a:schemeClr val="bg2"/>
              </a:buClr>
              <a:defRPr sz="2800" b="0"/>
            </a:lvl4pPr>
            <a:lvl5pPr marL="2057400" indent="-228600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8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52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800" b="0"/>
            </a:lvl1pPr>
            <a:lvl2pPr>
              <a:buClr>
                <a:schemeClr val="bg2"/>
              </a:buClr>
              <a:defRPr sz="2800" b="0"/>
            </a:lvl2pPr>
            <a:lvl3pPr marL="1143000" indent="-228600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800" b="0"/>
            </a:lvl3pPr>
            <a:lvl4pPr>
              <a:buClr>
                <a:schemeClr val="bg2"/>
              </a:buClr>
              <a:defRPr sz="2800" b="0"/>
            </a:lvl4pPr>
            <a:lvl5pPr marL="2057400" indent="-228600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8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63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chemeClr val="bg2"/>
              </a:buClr>
              <a:buSzPct val="100000"/>
              <a:buFont typeface="+mj-lt"/>
              <a:buAutoNum type="arabicPeriod"/>
              <a:defRPr sz="2800" b="0"/>
            </a:lvl1pPr>
            <a:lvl2pPr>
              <a:buClr>
                <a:schemeClr val="bg2"/>
              </a:buClr>
              <a:defRPr sz="2800" b="0"/>
            </a:lvl2pPr>
            <a:lvl3pPr marL="1143000" indent="-228600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800" b="0"/>
            </a:lvl3pPr>
            <a:lvl4pPr>
              <a:buClr>
                <a:schemeClr val="bg2"/>
              </a:buClr>
              <a:defRPr sz="2800" b="0"/>
            </a:lvl4pPr>
            <a:lvl5pPr marL="2057400" indent="-228600"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8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472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97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/>
            </a:lvl1pPr>
            <a:lvl2pPr>
              <a:defRPr sz="24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/>
            </a:lvl1pPr>
            <a:lvl2pPr>
              <a:defRPr sz="24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384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600" b="0"/>
            </a:lvl4pPr>
            <a:lvl5pPr>
              <a:defRPr sz="16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600" b="0"/>
            </a:lvl4pPr>
            <a:lvl5pPr>
              <a:defRPr sz="16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789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299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8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6183314"/>
            <a:ext cx="3780367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7" y="6092826"/>
            <a:ext cx="48768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ChangeArrowheads="1"/>
          </p:cNvSpPr>
          <p:nvPr userDrawn="1"/>
        </p:nvSpPr>
        <p:spPr bwMode="auto">
          <a:xfrm>
            <a:off x="0" y="5943600"/>
            <a:ext cx="12192000" cy="914400"/>
          </a:xfrm>
          <a:prstGeom prst="rect">
            <a:avLst/>
          </a:prstGeom>
          <a:solidFill>
            <a:srgbClr val="FFFF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1030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1" y="6184900"/>
            <a:ext cx="2828789" cy="51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>
            <a:off x="9550400" y="65532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84AFFE09-6DDF-4938-A374-914F92524CD4}" type="slidenum">
              <a:rPr lang="en-US" altLang="en-US" sz="900" b="0">
                <a:solidFill>
                  <a:srgbClr val="000000"/>
                </a:solidFill>
              </a:rPr>
              <a:pPr algn="r"/>
              <a:t>‹#›</a:t>
            </a:fld>
            <a:endParaRPr lang="en-US" altLang="en-US" sz="900" b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1" r:id="rId2"/>
    <p:sldLayoutId id="2147483740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charset="2"/>
        <a:buChar char="n"/>
        <a:defRPr kumimoji="1" sz="3200" b="1">
          <a:solidFill>
            <a:srgbClr val="29292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3200" b="1">
          <a:solidFill>
            <a:srgbClr val="29292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charset="2"/>
        <a:buChar char="n"/>
        <a:defRPr kumimoji="1" sz="3200" b="1">
          <a:solidFill>
            <a:srgbClr val="29292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3200" b="1">
          <a:solidFill>
            <a:srgbClr val="29292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charset="2"/>
        <a:buChar char="n"/>
        <a:defRPr kumimoji="1" sz="3200" b="1">
          <a:solidFill>
            <a:srgbClr val="29292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charset="2"/>
        <a:buChar char="n"/>
        <a:defRPr kumimoji="1" sz="3200" b="1">
          <a:solidFill>
            <a:srgbClr val="29292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charset="2"/>
        <a:buChar char="n"/>
        <a:defRPr kumimoji="1" sz="3200" b="1">
          <a:solidFill>
            <a:srgbClr val="29292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charset="2"/>
        <a:buChar char="n"/>
        <a:defRPr kumimoji="1" sz="3200" b="1">
          <a:solidFill>
            <a:srgbClr val="29292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charset="2"/>
        <a:buChar char="n"/>
        <a:defRPr kumimoji="1" sz="3200" b="1">
          <a:solidFill>
            <a:srgbClr val="29292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images.google.com/imgres?imgurl=http://studentweb.stcloudstate.edu/daia0801/michael-jordan-mj-mj-23.jpg&amp;imgrefurl=http://studentweb.stcloudstate.edu/daia0801/&amp;usg=__d-W2JWw7M4ytDd21BKuIKC_9epI=&amp;h=493&amp;w=400&amp;sz=203&amp;hl=en&amp;start=3&amp;um=1&amp;tbnid=uKFqoGm89gRMuM:&amp;tbnh=130&amp;tbnw=105&amp;prev=/images?q%3Dmichael%2Bjordan%26hl%3Den%26sa%3DN%26um%3D1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0/11/27/business/millennials-retirement-saving.amp.html" TargetMode="External"/><Relationship Id="rId2" Type="http://schemas.openxmlformats.org/officeDocument/2006/relationships/hyperlink" Target="https://www.generalsurgerynews.com/Opinion/Article/11-20/Financial-Security-Lessons-Not-Taught-in-Medical-School/61131?sub=8A1D3F8EF5F2826A51F62FCFBC839B5838FAA94335517272F02F3D673C9EF1&amp;enl=true&amp;dgid=U080821471&amp;utm_source=enl&amp;utm_content=2&amp;utm_campaign=20201230&amp;utm_medium=title" TargetMode="Externa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articles/SB116848072961673321" TargetMode="External"/><Relationship Id="rId2" Type="http://schemas.openxmlformats.org/officeDocument/2006/relationships/hyperlink" Target="https://science.sciencemag.org/content/313/5792/1454/tab-pdf" TargetMode="Externa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sprn.com/mayonnaise_jar.htm" TargetMode="External"/><Relationship Id="rId2" Type="http://schemas.openxmlformats.org/officeDocument/2006/relationships/hyperlink" Target="https://www.forbes.com/2010/06/18/fathers-day-finance-personal-finance-fathers-advice.html?sh=4be949bc34fc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P_bkg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1875"/>
            <a:ext cx="12192000" cy="914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143000" y="-86618"/>
            <a:ext cx="10591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600" b="0" i="1" dirty="0">
                <a:solidFill>
                  <a:srgbClr val="000000"/>
                </a:solidFill>
                <a:latin typeface="Tahoma" pitchFamily="34" charset="0"/>
              </a:rPr>
              <a:t>“Retirement”-CASE REPORT AND REVIEW:</a:t>
            </a:r>
          </a:p>
          <a:p>
            <a:pPr algn="ctr" eaLnBrk="1" hangingPunct="1"/>
            <a:r>
              <a:rPr lang="en-US" altLang="en-US" sz="2800" b="0" i="1" dirty="0">
                <a:solidFill>
                  <a:srgbClr val="000000"/>
                </a:solidFill>
                <a:latin typeface="Tahoma" pitchFamily="34" charset="0"/>
              </a:rPr>
              <a:t>Tom </a:t>
            </a:r>
            <a:r>
              <a:rPr lang="en-US" altLang="en-US" sz="2800" b="0" i="1" dirty="0" err="1">
                <a:solidFill>
                  <a:srgbClr val="000000"/>
                </a:solidFill>
                <a:latin typeface="Tahoma" pitchFamily="34" charset="0"/>
              </a:rPr>
              <a:t>Krummel</a:t>
            </a:r>
            <a:endParaRPr lang="en-US" altLang="en-US" sz="2800" b="0" i="1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954"/>
            <a:ext cx="7935596" cy="5280778"/>
          </a:xfrm>
        </p:spPr>
      </p:pic>
    </p:spTree>
    <p:extLst>
      <p:ext uri="{BB962C8B-B14F-4D97-AF65-F5344CB8AC3E}">
        <p14:creationId xmlns:p14="http://schemas.microsoft.com/office/powerpoint/2010/main" val="257719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I THINKING?</a:t>
            </a:r>
            <a:br>
              <a:rPr lang="en-US" dirty="0"/>
            </a:br>
            <a:r>
              <a:rPr lang="en-US" dirty="0"/>
              <a:t>Big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03437"/>
            <a:ext cx="109728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Mental model of Life as a Decathlon</a:t>
            </a:r>
          </a:p>
          <a:p>
            <a:pPr marL="514350" indent="-514350">
              <a:buAutoNum type="arabicPeriod"/>
            </a:pPr>
            <a:r>
              <a:rPr lang="en-US" dirty="0"/>
              <a:t>Lessons of Surgical Morbidity/Mortality Conference</a:t>
            </a:r>
          </a:p>
          <a:p>
            <a:pPr marL="514350" indent="-514350">
              <a:buAutoNum type="arabicPeriod"/>
            </a:pPr>
            <a:r>
              <a:rPr lang="en-US" dirty="0"/>
              <a:t>Don Kennedy’s book </a:t>
            </a:r>
            <a:r>
              <a:rPr lang="en-US" u="sng" dirty="0"/>
              <a:t>Academic Duty</a:t>
            </a:r>
          </a:p>
          <a:p>
            <a:pPr lvl="2" indent="0">
              <a:buNone/>
            </a:pPr>
            <a:r>
              <a:rPr lang="en-US" dirty="0"/>
              <a:t>The flip side of the ‘Academic Freedom’ coin</a:t>
            </a:r>
          </a:p>
        </p:txBody>
      </p:sp>
    </p:spTree>
    <p:extLst>
      <p:ext uri="{BB962C8B-B14F-4D97-AF65-F5344CB8AC3E}">
        <p14:creationId xmlns:p14="http://schemas.microsoft.com/office/powerpoint/2010/main" val="2221789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36" name="Rectangle 32"/>
          <p:cNvSpPr>
            <a:spLocks noChangeArrowheads="1"/>
          </p:cNvSpPr>
          <p:nvPr/>
        </p:nvSpPr>
        <p:spPr bwMode="auto">
          <a:xfrm>
            <a:off x="1524000" y="5867400"/>
            <a:ext cx="91440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38306" name="Group 2"/>
          <p:cNvGrpSpPr>
            <a:grpSpLocks/>
          </p:cNvGrpSpPr>
          <p:nvPr/>
        </p:nvGrpSpPr>
        <p:grpSpPr bwMode="auto">
          <a:xfrm>
            <a:off x="4175126" y="2286001"/>
            <a:ext cx="1692275" cy="2149475"/>
            <a:chOff x="2280" y="1440"/>
            <a:chExt cx="1200" cy="1354"/>
          </a:xfrm>
        </p:grpSpPr>
        <p:pic>
          <p:nvPicPr>
            <p:cNvPr id="738307" name="Picture 3" descr="400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" y="1440"/>
              <a:ext cx="954" cy="1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8308" name="Text Box 4"/>
            <p:cNvSpPr txBox="1">
              <a:spLocks noChangeArrowheads="1"/>
            </p:cNvSpPr>
            <p:nvPr/>
          </p:nvSpPr>
          <p:spPr bwMode="auto">
            <a:xfrm>
              <a:off x="2280" y="2544"/>
              <a:ext cx="12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</a:rPr>
                <a:t>400 metres</a:t>
              </a:r>
            </a:p>
          </p:txBody>
        </p:sp>
      </p:grpSp>
      <p:grpSp>
        <p:nvGrpSpPr>
          <p:cNvPr id="738309" name="Group 5"/>
          <p:cNvGrpSpPr>
            <a:grpSpLocks/>
          </p:cNvGrpSpPr>
          <p:nvPr/>
        </p:nvGrpSpPr>
        <p:grpSpPr bwMode="auto">
          <a:xfrm>
            <a:off x="6316664" y="4572001"/>
            <a:ext cx="1760537" cy="2149475"/>
            <a:chOff x="3768" y="2880"/>
            <a:chExt cx="1248" cy="1354"/>
          </a:xfrm>
        </p:grpSpPr>
        <p:pic>
          <p:nvPicPr>
            <p:cNvPr id="738310" name="Picture 6" descr="1500 Metr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" y="2880"/>
              <a:ext cx="1176" cy="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8311" name="Text Box 7"/>
            <p:cNvSpPr txBox="1">
              <a:spLocks noChangeArrowheads="1"/>
            </p:cNvSpPr>
            <p:nvPr/>
          </p:nvSpPr>
          <p:spPr bwMode="auto">
            <a:xfrm>
              <a:off x="3768" y="3984"/>
              <a:ext cx="12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</a:rPr>
                <a:t>1500 metres</a:t>
              </a:r>
            </a:p>
          </p:txBody>
        </p:sp>
      </p:grpSp>
      <p:grpSp>
        <p:nvGrpSpPr>
          <p:cNvPr id="738312" name="Group 8"/>
          <p:cNvGrpSpPr>
            <a:grpSpLocks/>
          </p:cNvGrpSpPr>
          <p:nvPr/>
        </p:nvGrpSpPr>
        <p:grpSpPr bwMode="auto">
          <a:xfrm>
            <a:off x="8315326" y="304801"/>
            <a:ext cx="1692275" cy="2225675"/>
            <a:chOff x="5016" y="48"/>
            <a:chExt cx="1200" cy="1402"/>
          </a:xfrm>
        </p:grpSpPr>
        <p:pic>
          <p:nvPicPr>
            <p:cNvPr id="738313" name="Picture 9" descr="Shot pu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" y="48"/>
              <a:ext cx="12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8314" name="Text Box 10"/>
            <p:cNvSpPr txBox="1">
              <a:spLocks noChangeArrowheads="1"/>
            </p:cNvSpPr>
            <p:nvPr/>
          </p:nvSpPr>
          <p:spPr bwMode="auto">
            <a:xfrm>
              <a:off x="5160" y="1200"/>
              <a:ext cx="9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</a:rPr>
                <a:t>Shotput</a:t>
              </a:r>
            </a:p>
          </p:txBody>
        </p:sp>
      </p:grpSp>
      <p:grpSp>
        <p:nvGrpSpPr>
          <p:cNvPr id="738315" name="Group 11"/>
          <p:cNvGrpSpPr>
            <a:grpSpLocks/>
          </p:cNvGrpSpPr>
          <p:nvPr/>
        </p:nvGrpSpPr>
        <p:grpSpPr bwMode="auto">
          <a:xfrm>
            <a:off x="6181726" y="2651126"/>
            <a:ext cx="1895475" cy="1692275"/>
            <a:chOff x="2952" y="144"/>
            <a:chExt cx="1344" cy="1066"/>
          </a:xfrm>
        </p:grpSpPr>
        <p:pic>
          <p:nvPicPr>
            <p:cNvPr id="738316" name="Picture 12" descr="Discus Thro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" y="144"/>
              <a:ext cx="1200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8317" name="Text Box 13"/>
            <p:cNvSpPr txBox="1">
              <a:spLocks noChangeArrowheads="1"/>
            </p:cNvSpPr>
            <p:nvPr/>
          </p:nvSpPr>
          <p:spPr bwMode="auto">
            <a:xfrm>
              <a:off x="2952" y="960"/>
              <a:ext cx="13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</a:rPr>
                <a:t>110m Hurdles</a:t>
              </a:r>
            </a:p>
          </p:txBody>
        </p:sp>
      </p:grpSp>
      <p:grpSp>
        <p:nvGrpSpPr>
          <p:cNvPr id="738318" name="Group 14"/>
          <p:cNvGrpSpPr>
            <a:grpSpLocks/>
          </p:cNvGrpSpPr>
          <p:nvPr/>
        </p:nvGrpSpPr>
        <p:grpSpPr bwMode="auto">
          <a:xfrm>
            <a:off x="4249738" y="4860926"/>
            <a:ext cx="1693862" cy="1692275"/>
            <a:chOff x="936" y="1584"/>
            <a:chExt cx="1200" cy="1066"/>
          </a:xfrm>
        </p:grpSpPr>
        <p:pic>
          <p:nvPicPr>
            <p:cNvPr id="738319" name="Picture 15" descr="Javeli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" y="1584"/>
              <a:ext cx="1200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8320" name="Text Box 16"/>
            <p:cNvSpPr txBox="1">
              <a:spLocks noChangeArrowheads="1"/>
            </p:cNvSpPr>
            <p:nvPr/>
          </p:nvSpPr>
          <p:spPr bwMode="auto">
            <a:xfrm>
              <a:off x="1032" y="2400"/>
              <a:ext cx="9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</a:rPr>
                <a:t>Javelin</a:t>
              </a:r>
            </a:p>
          </p:txBody>
        </p:sp>
      </p:grpSp>
      <p:grpSp>
        <p:nvGrpSpPr>
          <p:cNvPr id="738321" name="Group 17"/>
          <p:cNvGrpSpPr>
            <a:grpSpLocks/>
          </p:cNvGrpSpPr>
          <p:nvPr/>
        </p:nvGrpSpPr>
        <p:grpSpPr bwMode="auto">
          <a:xfrm>
            <a:off x="2667001" y="136526"/>
            <a:ext cx="1693863" cy="1768475"/>
            <a:chOff x="984" y="0"/>
            <a:chExt cx="1200" cy="1114"/>
          </a:xfrm>
        </p:grpSpPr>
        <p:pic>
          <p:nvPicPr>
            <p:cNvPr id="738322" name="Picture 18" descr="100 Metre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" y="0"/>
              <a:ext cx="1200" cy="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8323" name="Text Box 19"/>
            <p:cNvSpPr txBox="1">
              <a:spLocks noChangeArrowheads="1"/>
            </p:cNvSpPr>
            <p:nvPr/>
          </p:nvSpPr>
          <p:spPr bwMode="auto">
            <a:xfrm>
              <a:off x="1032" y="864"/>
              <a:ext cx="10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</a:rPr>
                <a:t>100 metres</a:t>
              </a:r>
            </a:p>
          </p:txBody>
        </p:sp>
      </p:grpSp>
      <p:grpSp>
        <p:nvGrpSpPr>
          <p:cNvPr id="738324" name="Group 20"/>
          <p:cNvGrpSpPr>
            <a:grpSpLocks/>
          </p:cNvGrpSpPr>
          <p:nvPr/>
        </p:nvGrpSpPr>
        <p:grpSpPr bwMode="auto">
          <a:xfrm>
            <a:off x="2057401" y="1981201"/>
            <a:ext cx="1762125" cy="2301875"/>
            <a:chOff x="840" y="2784"/>
            <a:chExt cx="1248" cy="1450"/>
          </a:xfrm>
        </p:grpSpPr>
        <p:pic>
          <p:nvPicPr>
            <p:cNvPr id="738325" name="Picture 21" descr="High Jum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" y="2784"/>
              <a:ext cx="1110" cy="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8326" name="Text Box 22"/>
            <p:cNvSpPr txBox="1">
              <a:spLocks noChangeArrowheads="1"/>
            </p:cNvSpPr>
            <p:nvPr/>
          </p:nvSpPr>
          <p:spPr bwMode="auto">
            <a:xfrm>
              <a:off x="840" y="3984"/>
              <a:ext cx="12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</a:rPr>
                <a:t>High Jump</a:t>
              </a:r>
            </a:p>
          </p:txBody>
        </p:sp>
      </p:grpSp>
      <p:grpSp>
        <p:nvGrpSpPr>
          <p:cNvPr id="738327" name="Group 23"/>
          <p:cNvGrpSpPr>
            <a:grpSpLocks/>
          </p:cNvGrpSpPr>
          <p:nvPr/>
        </p:nvGrpSpPr>
        <p:grpSpPr bwMode="auto">
          <a:xfrm>
            <a:off x="2125663" y="4403726"/>
            <a:ext cx="1693862" cy="2301875"/>
            <a:chOff x="1176" y="2736"/>
            <a:chExt cx="1200" cy="1450"/>
          </a:xfrm>
        </p:grpSpPr>
        <p:pic>
          <p:nvPicPr>
            <p:cNvPr id="738328" name="Picture 24" descr="Pole Vaul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" y="2736"/>
              <a:ext cx="1002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8329" name="Text Box 25"/>
            <p:cNvSpPr txBox="1">
              <a:spLocks noChangeArrowheads="1"/>
            </p:cNvSpPr>
            <p:nvPr/>
          </p:nvSpPr>
          <p:spPr bwMode="auto">
            <a:xfrm>
              <a:off x="1176" y="3936"/>
              <a:ext cx="12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</a:rPr>
                <a:t>Pole Vault</a:t>
              </a:r>
            </a:p>
          </p:txBody>
        </p:sp>
      </p:grpSp>
      <p:grpSp>
        <p:nvGrpSpPr>
          <p:cNvPr id="738330" name="Group 26"/>
          <p:cNvGrpSpPr>
            <a:grpSpLocks/>
          </p:cNvGrpSpPr>
          <p:nvPr/>
        </p:nvGrpSpPr>
        <p:grpSpPr bwMode="auto">
          <a:xfrm>
            <a:off x="5572125" y="136526"/>
            <a:ext cx="1760538" cy="2301875"/>
            <a:chOff x="3672" y="2592"/>
            <a:chExt cx="1248" cy="1450"/>
          </a:xfrm>
        </p:grpSpPr>
        <p:pic>
          <p:nvPicPr>
            <p:cNvPr id="738331" name="Picture 27" descr="Long Jump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2592"/>
              <a:ext cx="1145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8332" name="Text Box 28"/>
            <p:cNvSpPr txBox="1">
              <a:spLocks noChangeArrowheads="1"/>
            </p:cNvSpPr>
            <p:nvPr/>
          </p:nvSpPr>
          <p:spPr bwMode="auto">
            <a:xfrm>
              <a:off x="3720" y="3792"/>
              <a:ext cx="12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</a:rPr>
                <a:t>Long Jump</a:t>
              </a:r>
            </a:p>
          </p:txBody>
        </p:sp>
      </p:grpSp>
      <p:grpSp>
        <p:nvGrpSpPr>
          <p:cNvPr id="738333" name="Group 29"/>
          <p:cNvGrpSpPr>
            <a:grpSpLocks/>
          </p:cNvGrpSpPr>
          <p:nvPr/>
        </p:nvGrpSpPr>
        <p:grpSpPr bwMode="auto">
          <a:xfrm>
            <a:off x="8450264" y="3098800"/>
            <a:ext cx="2065337" cy="2387600"/>
            <a:chOff x="4920" y="2010"/>
            <a:chExt cx="1464" cy="1504"/>
          </a:xfrm>
        </p:grpSpPr>
        <p:pic>
          <p:nvPicPr>
            <p:cNvPr id="738334" name="Picture 30" descr="Discus Throw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" y="2010"/>
              <a:ext cx="1170" cy="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8335" name="Text Box 31"/>
            <p:cNvSpPr txBox="1">
              <a:spLocks noChangeArrowheads="1"/>
            </p:cNvSpPr>
            <p:nvPr/>
          </p:nvSpPr>
          <p:spPr bwMode="auto">
            <a:xfrm>
              <a:off x="4920" y="3264"/>
              <a:ext cx="14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</a:rPr>
                <a:t>Discus Throw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4544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28600"/>
            <a:ext cx="10058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rgbClr val="A32638"/>
                </a:solidFill>
              </a:rPr>
              <a:t>DECATHLON AS A METAPHOR FOR LIFE</a:t>
            </a:r>
          </a:p>
        </p:txBody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066800"/>
            <a:ext cx="8305800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Tx/>
              <a:buFontTx/>
              <a:buChar char="•"/>
            </a:pPr>
            <a:r>
              <a:rPr lang="en-US" altLang="en-US" dirty="0"/>
              <a:t>Objective test of all around ability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Tx/>
              <a:buChar char="•"/>
            </a:pPr>
            <a:r>
              <a:rPr lang="en-US" altLang="en-US" u="sng" dirty="0"/>
              <a:t>Must do well in all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Tx/>
              <a:buChar char="•"/>
            </a:pPr>
            <a:r>
              <a:rPr lang="en-US" altLang="en-US" dirty="0"/>
              <a:t>Concessions must be made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Tx/>
              <a:buChar char="•"/>
            </a:pPr>
            <a:r>
              <a:rPr lang="en-US" altLang="en-US" dirty="0"/>
              <a:t>Compete against one’s own abilities and standards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Tx/>
              <a:buChar char="•"/>
            </a:pPr>
            <a:r>
              <a:rPr lang="en-US" altLang="en-US" dirty="0"/>
              <a:t>Decathlon mentality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ahoma" panose="020B0604030504040204" pitchFamily="34" charset="0"/>
              <a:buChar char="–"/>
            </a:pPr>
            <a:r>
              <a:rPr lang="en-US" altLang="en-US" dirty="0"/>
              <a:t>Consistent focus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ahoma" panose="020B0604030504040204" pitchFamily="34" charset="0"/>
              <a:buChar char="–"/>
            </a:pPr>
            <a:r>
              <a:rPr lang="en-US" altLang="en-US" dirty="0"/>
              <a:t>Shrug off disappointment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ahoma" panose="020B0604030504040204" pitchFamily="34" charset="0"/>
              <a:buChar char="–"/>
            </a:pPr>
            <a:r>
              <a:rPr lang="en-US" altLang="en-US" dirty="0"/>
              <a:t>Constant improvement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ahoma" panose="020B0604030504040204" pitchFamily="34" charset="0"/>
              <a:buChar char="–"/>
            </a:pPr>
            <a:r>
              <a:rPr lang="en-US" altLang="en-US" dirty="0"/>
              <a:t>Struggle is with time, distance, fatigue and one’s self</a:t>
            </a:r>
          </a:p>
        </p:txBody>
      </p:sp>
    </p:spTree>
    <p:extLst>
      <p:ext uri="{BB962C8B-B14F-4D97-AF65-F5344CB8AC3E}">
        <p14:creationId xmlns:p14="http://schemas.microsoft.com/office/powerpoint/2010/main" val="466991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4" name="Picture 2" descr="Mathias Bob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52401"/>
            <a:ext cx="6977063" cy="4765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0355" name="Text Box 3"/>
          <p:cNvSpPr txBox="1">
            <a:spLocks noChangeArrowheads="1"/>
          </p:cNvSpPr>
          <p:nvPr/>
        </p:nvSpPr>
        <p:spPr bwMode="auto">
          <a:xfrm>
            <a:off x="2438401" y="4953001"/>
            <a:ext cx="72485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Bob Mathias competed in the Rose Bowl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and in the Olympic decathlon in the same year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One of Stanford’s finest athletes - ever</a:t>
            </a:r>
          </a:p>
        </p:txBody>
      </p:sp>
    </p:spTree>
    <p:extLst>
      <p:ext uri="{BB962C8B-B14F-4D97-AF65-F5344CB8AC3E}">
        <p14:creationId xmlns:p14="http://schemas.microsoft.com/office/powerpoint/2010/main" val="1547136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0800" y="381000"/>
            <a:ext cx="7010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solidFill>
                  <a:srgbClr val="A32638"/>
                </a:solidFill>
              </a:rPr>
              <a:t>TMK DECATHLON OF LIFE</a:t>
            </a:r>
            <a:br>
              <a:rPr lang="en-US" altLang="en-US" sz="3600">
                <a:solidFill>
                  <a:srgbClr val="A32638"/>
                </a:solidFill>
              </a:rPr>
            </a:br>
            <a:r>
              <a:rPr lang="en-US" altLang="en-US" sz="3600">
                <a:solidFill>
                  <a:srgbClr val="A32638"/>
                </a:solidFill>
              </a:rPr>
              <a:t>10 Events</a:t>
            </a:r>
          </a:p>
        </p:txBody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828800"/>
            <a:ext cx="83820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Monotype Sorts" pitchFamily="2" charset="2"/>
              <a:buNone/>
            </a:pPr>
            <a:r>
              <a:rPr lang="en-US" altLang="en-US" dirty="0"/>
              <a:t>Human Being	     Clinician		</a:t>
            </a:r>
          </a:p>
          <a:p>
            <a:pPr>
              <a:buFont typeface="Monotype Sorts" pitchFamily="2" charset="2"/>
              <a:buNone/>
            </a:pPr>
            <a:r>
              <a:rPr lang="en-US" altLang="en-US" dirty="0"/>
              <a:t>Spouse		     Educator		Jock</a:t>
            </a:r>
          </a:p>
          <a:p>
            <a:pPr>
              <a:buFont typeface="Monotype Sorts" pitchFamily="2" charset="2"/>
              <a:buNone/>
            </a:pPr>
            <a:r>
              <a:rPr lang="en-US" altLang="en-US" dirty="0"/>
              <a:t>Parent		     Investigator	    World Citizen </a:t>
            </a:r>
          </a:p>
          <a:p>
            <a:pPr>
              <a:buFont typeface="Monotype Sorts" pitchFamily="2" charset="2"/>
              <a:buNone/>
            </a:pPr>
            <a:r>
              <a:rPr lang="en-US" altLang="en-US" dirty="0"/>
              <a:t>				     Leader</a:t>
            </a:r>
          </a:p>
          <a:p>
            <a:pPr>
              <a:buFont typeface="Monotype Sorts" pitchFamily="2" charset="2"/>
              <a:buNone/>
            </a:pPr>
            <a:r>
              <a:rPr lang="en-US" altLang="en-US" dirty="0"/>
              <a:t>				     Manager</a:t>
            </a:r>
          </a:p>
          <a:p>
            <a:pPr>
              <a:buFont typeface="Monotype Sorts" pitchFamily="2" charset="2"/>
              <a:buNone/>
            </a:pPr>
            <a:endParaRPr lang="en-US" altLang="en-US" dirty="0"/>
          </a:p>
          <a:p>
            <a:pPr algn="ctr">
              <a:buFont typeface="Monotype Sorts" pitchFamily="2" charset="2"/>
              <a:buNone/>
            </a:pPr>
            <a:r>
              <a:rPr lang="en-US" altLang="en-US" dirty="0"/>
              <a:t>Same principles apply</a:t>
            </a:r>
          </a:p>
          <a:p>
            <a:pPr algn="ctr">
              <a:buFont typeface="Monotype Sorts" pitchFamily="2" charset="2"/>
              <a:buNone/>
            </a:pPr>
            <a:r>
              <a:rPr lang="en-US" altLang="en-US" dirty="0"/>
              <a:t>All round, can’t scratch in any event</a:t>
            </a:r>
          </a:p>
        </p:txBody>
      </p:sp>
    </p:spTree>
    <p:extLst>
      <p:ext uri="{BB962C8B-B14F-4D97-AF65-F5344CB8AC3E}">
        <p14:creationId xmlns:p14="http://schemas.microsoft.com/office/powerpoint/2010/main" val="3899806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roles avoids risk of narrow self definition</a:t>
            </a:r>
          </a:p>
          <a:p>
            <a:endParaRPr lang="en-US" dirty="0"/>
          </a:p>
          <a:p>
            <a:r>
              <a:rPr lang="en-US" dirty="0"/>
              <a:t>The work is what I do,… but it’s not who I am</a:t>
            </a:r>
          </a:p>
          <a:p>
            <a:r>
              <a:rPr lang="en-US" dirty="0"/>
              <a:t>	Human Being, not a </a:t>
            </a:r>
            <a:r>
              <a:rPr lang="en-US"/>
              <a:t>Human Doing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Easier when some roles evolve, bedrock of self/family remains</a:t>
            </a:r>
          </a:p>
        </p:txBody>
      </p:sp>
    </p:spTree>
    <p:extLst>
      <p:ext uri="{BB962C8B-B14F-4D97-AF65-F5344CB8AC3E}">
        <p14:creationId xmlns:p14="http://schemas.microsoft.com/office/powerpoint/2010/main" val="3469385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Morbidity/Mortality mindset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Systematic weekly review of failures</a:t>
            </a:r>
          </a:p>
          <a:p>
            <a:r>
              <a:rPr lang="en-US" dirty="0"/>
              <a:t>What didn’t work?  How to react/rescue/avoid?</a:t>
            </a:r>
          </a:p>
          <a:p>
            <a:r>
              <a:rPr lang="en-US" dirty="0"/>
              <a:t>Privileged to observe many colleague retire</a:t>
            </a:r>
          </a:p>
          <a:p>
            <a:endParaRPr lang="en-US" dirty="0"/>
          </a:p>
          <a:p>
            <a:r>
              <a:rPr lang="en-US" dirty="0"/>
              <a:t>More that one way to fix an esophageal atresia, </a:t>
            </a:r>
            <a:r>
              <a:rPr lang="en-US" b="1" i="1" dirty="0"/>
              <a:t>or to retire</a:t>
            </a:r>
          </a:p>
          <a:p>
            <a:endParaRPr lang="en-US" dirty="0"/>
          </a:p>
          <a:p>
            <a:r>
              <a:rPr lang="en-US" dirty="0"/>
              <a:t>Some general principles</a:t>
            </a:r>
          </a:p>
          <a:p>
            <a:r>
              <a:rPr lang="en-US" dirty="0"/>
              <a:t>	very few surgeons retired too early</a:t>
            </a:r>
          </a:p>
          <a:p>
            <a:r>
              <a:rPr lang="en-US" dirty="0"/>
              <a:t>	more than a few too late,… many without a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75" y="914400"/>
            <a:ext cx="172402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44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4525963"/>
          </a:xfrm>
        </p:spPr>
        <p:txBody>
          <a:bodyPr/>
          <a:lstStyle/>
          <a:p>
            <a:r>
              <a:rPr lang="en-US" dirty="0"/>
              <a:t>During Undergrad we prep/plan for Medical School</a:t>
            </a:r>
          </a:p>
          <a:p>
            <a:r>
              <a:rPr lang="en-US" dirty="0"/>
              <a:t>During Medical School we prep/plan for Residency training</a:t>
            </a:r>
          </a:p>
          <a:p>
            <a:r>
              <a:rPr lang="en-US" dirty="0"/>
              <a:t>During Residency we prep/plan for Fellowship</a:t>
            </a:r>
          </a:p>
          <a:p>
            <a:r>
              <a:rPr lang="en-US" dirty="0"/>
              <a:t>During Fellowship, we prep/plan for Faculty positions</a:t>
            </a:r>
          </a:p>
          <a:p>
            <a:endParaRPr lang="en-US" dirty="0"/>
          </a:p>
          <a:p>
            <a:r>
              <a:rPr lang="en-US" dirty="0"/>
              <a:t>We plan as we move up the ranks and/or move to take ‘next great job’</a:t>
            </a:r>
          </a:p>
          <a:p>
            <a:endParaRPr lang="en-US" dirty="0"/>
          </a:p>
          <a:p>
            <a:r>
              <a:rPr lang="en-US" dirty="0"/>
              <a:t>So why on earth wouldn’t we plan/prep for life after career sunsets</a:t>
            </a:r>
          </a:p>
          <a:p>
            <a:r>
              <a:rPr lang="en-US" dirty="0"/>
              <a:t>	The NEXT act.</a:t>
            </a:r>
          </a:p>
        </p:txBody>
      </p:sp>
    </p:spTree>
    <p:extLst>
      <p:ext uri="{BB962C8B-B14F-4D97-AF65-F5344CB8AC3E}">
        <p14:creationId xmlns:p14="http://schemas.microsoft.com/office/powerpoint/2010/main" val="2322840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“RETIREMENT”</a:t>
            </a:r>
            <a:br>
              <a:rPr lang="en-US" dirty="0"/>
            </a:br>
            <a:r>
              <a:rPr lang="en-US" dirty="0"/>
              <a:t>The NEXT 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chance to drive a personal agenda/allocation of time/energy</a:t>
            </a:r>
          </a:p>
          <a:p>
            <a:r>
              <a:rPr lang="en-US" dirty="0"/>
              <a:t>	Calendar control for what matters to you and your family </a:t>
            </a:r>
          </a:p>
          <a:p>
            <a:r>
              <a:rPr lang="en-US" dirty="0"/>
              <a:t>(I no longer go to Exec Committee every Friday from 1-3PM !  </a:t>
            </a:r>
            <a:r>
              <a:rPr lang="en-US" dirty="0">
                <a:sym typeface="Wingdings" panose="05000000000000000000" pitchFamily="2" charset="2"/>
              </a:rPr>
              <a:t>)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Doing what you want to do</a:t>
            </a:r>
          </a:p>
          <a:p>
            <a:r>
              <a:rPr lang="en-US" dirty="0">
                <a:sym typeface="Wingdings" panose="05000000000000000000" pitchFamily="2" charset="2"/>
              </a:rPr>
              <a:t>	with people you want to associate</a:t>
            </a:r>
          </a:p>
          <a:p>
            <a:r>
              <a:rPr lang="en-US" dirty="0">
                <a:sym typeface="Wingdings" panose="05000000000000000000" pitchFamily="2" charset="2"/>
              </a:rPr>
              <a:t>	when you want to-tempered </a:t>
            </a:r>
            <a:r>
              <a:rPr lang="en-US">
                <a:sym typeface="Wingdings" panose="05000000000000000000" pitchFamily="2" charset="2"/>
              </a:rPr>
              <a:t>by commitments 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What you choose to do, IS personal and will evolve</a:t>
            </a:r>
          </a:p>
          <a:p>
            <a:r>
              <a:rPr lang="en-US" dirty="0">
                <a:sym typeface="Wingdings" panose="05000000000000000000" pitchFamily="2" charset="2"/>
              </a:rPr>
              <a:t>Doesn’t mean not ‘working’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57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DISCLAIMER</a:t>
            </a:r>
            <a:endParaRPr lang="en-US" altLang="en-US" dirty="0"/>
          </a:p>
        </p:txBody>
      </p:sp>
      <p:sp>
        <p:nvSpPr>
          <p:cNvPr id="811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No </a:t>
            </a:r>
            <a:r>
              <a:rPr lang="en-US" altLang="en-US" dirty="0" err="1"/>
              <a:t>RCT</a:t>
            </a:r>
            <a:endParaRPr lang="en-US" altLang="en-US" dirty="0"/>
          </a:p>
          <a:p>
            <a:r>
              <a:rPr lang="en-US" altLang="en-US" dirty="0"/>
              <a:t>No P &lt; .01 Values </a:t>
            </a:r>
          </a:p>
          <a:p>
            <a:r>
              <a:rPr lang="en-US" altLang="en-US" dirty="0"/>
              <a:t>No gels or gene sequences</a:t>
            </a:r>
          </a:p>
          <a:p>
            <a:r>
              <a:rPr lang="en-US" altLang="en-US" dirty="0"/>
              <a:t>Level of evidence – sketchy at best</a:t>
            </a:r>
          </a:p>
          <a:p>
            <a:r>
              <a:rPr lang="en-US" altLang="en-US" dirty="0"/>
              <a:t>Deeply personal,… so be cautious about extrapolation</a:t>
            </a:r>
          </a:p>
          <a:p>
            <a:r>
              <a:rPr lang="en-US" altLang="en-US" dirty="0"/>
              <a:t>Bring a surgical/pragmatic view to process</a:t>
            </a:r>
          </a:p>
          <a:p>
            <a:r>
              <a:rPr lang="en-US" altLang="en-US" dirty="0"/>
              <a:t>Pathfinding will be left to you</a:t>
            </a:r>
          </a:p>
          <a:p>
            <a:pPr marL="0" indent="0" algn="ctr">
              <a:spcAft>
                <a:spcPts val="2400"/>
              </a:spcAft>
              <a:buNone/>
            </a:pP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243840"/>
            <a:ext cx="182880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31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Text Box 2"/>
          <p:cNvSpPr txBox="1">
            <a:spLocks noChangeArrowheads="1"/>
          </p:cNvSpPr>
          <p:nvPr/>
        </p:nvSpPr>
        <p:spPr bwMode="auto">
          <a:xfrm>
            <a:off x="2209801" y="920750"/>
            <a:ext cx="7839075" cy="586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b="0" dirty="0">
                <a:solidFill>
                  <a:srgbClr val="000000"/>
                </a:solidFill>
                <a:latin typeface="Tahoma"/>
              </a:rPr>
              <a:t>The future is not a result of choices among </a:t>
            </a:r>
            <a:br>
              <a:rPr lang="en-US" altLang="en-US" b="0" dirty="0">
                <a:solidFill>
                  <a:srgbClr val="000000"/>
                </a:solidFill>
                <a:latin typeface="Tahoma"/>
              </a:rPr>
            </a:br>
            <a:r>
              <a:rPr lang="en-US" altLang="en-US" b="0" dirty="0">
                <a:solidFill>
                  <a:srgbClr val="000000"/>
                </a:solidFill>
                <a:latin typeface="Tahoma"/>
              </a:rPr>
              <a:t>alternative paths offered by the present, but a </a:t>
            </a:r>
            <a:br>
              <a:rPr lang="en-US" altLang="en-US" b="0" dirty="0">
                <a:solidFill>
                  <a:srgbClr val="000000"/>
                </a:solidFill>
                <a:latin typeface="Tahoma"/>
              </a:rPr>
            </a:br>
            <a:r>
              <a:rPr lang="en-US" altLang="en-US" b="0" dirty="0">
                <a:solidFill>
                  <a:srgbClr val="000000"/>
                </a:solidFill>
                <a:latin typeface="Tahoma"/>
              </a:rPr>
              <a:t>place that is created - created first in the mind </a:t>
            </a:r>
            <a:br>
              <a:rPr lang="en-US" altLang="en-US" b="0" dirty="0">
                <a:solidFill>
                  <a:srgbClr val="000000"/>
                </a:solidFill>
                <a:latin typeface="Tahoma"/>
              </a:rPr>
            </a:br>
            <a:r>
              <a:rPr lang="en-US" altLang="en-US" b="0" dirty="0">
                <a:solidFill>
                  <a:srgbClr val="000000"/>
                </a:solidFill>
                <a:latin typeface="Tahoma"/>
              </a:rPr>
              <a:t>and will, created next in activity.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b="0" dirty="0">
                <a:solidFill>
                  <a:srgbClr val="000000"/>
                </a:solidFill>
                <a:latin typeface="Tahoma"/>
              </a:rPr>
              <a:t>The future is not some place we are going to, but </a:t>
            </a:r>
            <a:br>
              <a:rPr lang="en-US" altLang="en-US" b="0" dirty="0">
                <a:solidFill>
                  <a:srgbClr val="000000"/>
                </a:solidFill>
                <a:latin typeface="Tahoma"/>
              </a:rPr>
            </a:br>
            <a:r>
              <a:rPr lang="en-US" altLang="en-US" b="0" dirty="0">
                <a:solidFill>
                  <a:srgbClr val="000000"/>
                </a:solidFill>
                <a:latin typeface="Tahoma"/>
              </a:rPr>
              <a:t>one we are creating. The paths are not to be found, </a:t>
            </a:r>
            <a:br>
              <a:rPr lang="en-US" altLang="en-US" b="0" dirty="0">
                <a:solidFill>
                  <a:srgbClr val="000000"/>
                </a:solidFill>
                <a:latin typeface="Tahoma"/>
              </a:rPr>
            </a:br>
            <a:r>
              <a:rPr lang="en-US" altLang="en-US" b="0" dirty="0">
                <a:solidFill>
                  <a:srgbClr val="000000"/>
                </a:solidFill>
                <a:latin typeface="Tahoma"/>
              </a:rPr>
              <a:t>but made, and the activity of making them, changes both the maker and the destination.</a:t>
            </a:r>
          </a:p>
          <a:p>
            <a:pPr>
              <a:spcBef>
                <a:spcPct val="50000"/>
              </a:spcBef>
              <a:tabLst>
                <a:tab pos="5035550" algn="l"/>
              </a:tabLst>
              <a:defRPr/>
            </a:pPr>
            <a:r>
              <a:rPr lang="en-US" altLang="en-US" sz="2000" dirty="0">
                <a:solidFill>
                  <a:srgbClr val="000000"/>
                </a:solidFill>
                <a:latin typeface="Tahoma"/>
              </a:rPr>
              <a:t>	- </a:t>
            </a:r>
            <a:r>
              <a:rPr lang="en-US" altLang="en-US" sz="2000" b="0" dirty="0">
                <a:solidFill>
                  <a:srgbClr val="000000"/>
                </a:solidFill>
                <a:latin typeface="Tahoma"/>
              </a:rPr>
              <a:t>John </a:t>
            </a:r>
            <a:r>
              <a:rPr lang="en-US" altLang="en-US" sz="2000" b="0" dirty="0" err="1">
                <a:solidFill>
                  <a:srgbClr val="000000"/>
                </a:solidFill>
                <a:latin typeface="Tahoma"/>
              </a:rPr>
              <a:t>Schaar</a:t>
            </a:r>
            <a:r>
              <a:rPr lang="en-US" altLang="en-US" sz="2000" b="0" dirty="0">
                <a:solidFill>
                  <a:srgbClr val="000000"/>
                </a:solidFill>
                <a:latin typeface="Tahoma"/>
              </a:rPr>
              <a:t>, Futurist</a:t>
            </a:r>
          </a:p>
          <a:p>
            <a:pPr>
              <a:tabLst>
                <a:tab pos="5199063" algn="l"/>
              </a:tabLst>
              <a:defRPr/>
            </a:pPr>
            <a:r>
              <a:rPr lang="en-US" altLang="en-US" sz="2000" b="0" dirty="0">
                <a:solidFill>
                  <a:srgbClr val="000000"/>
                </a:solidFill>
                <a:latin typeface="Tahoma"/>
              </a:rPr>
              <a:t>	UC Santa Cruz</a:t>
            </a:r>
          </a:p>
          <a:p>
            <a:pPr>
              <a:tabLst>
                <a:tab pos="5199063" algn="l"/>
              </a:tabLst>
              <a:defRPr/>
            </a:pPr>
            <a:endParaRPr lang="en-US" altLang="en-US" sz="2000" b="0" dirty="0">
              <a:solidFill>
                <a:srgbClr val="000000"/>
              </a:solidFill>
              <a:latin typeface="Tahoma"/>
            </a:endParaRPr>
          </a:p>
          <a:p>
            <a:pPr>
              <a:tabLst>
                <a:tab pos="5199063" algn="l"/>
              </a:tabLst>
              <a:defRPr/>
            </a:pPr>
            <a:r>
              <a:rPr lang="en-US" altLang="en-US" sz="4000" b="0" dirty="0">
                <a:solidFill>
                  <a:srgbClr val="000000"/>
                </a:solidFill>
                <a:latin typeface="Tahoma"/>
              </a:rPr>
              <a:t>A Way to think about pathfinding</a:t>
            </a:r>
            <a:br>
              <a:rPr lang="en-US" altLang="en-US" b="0" dirty="0">
                <a:solidFill>
                  <a:srgbClr val="FFFFFF"/>
                </a:solidFill>
                <a:latin typeface="Tahoma"/>
              </a:rPr>
            </a:br>
            <a:endParaRPr lang="en-US" altLang="en-US" sz="1600" b="0" dirty="0">
              <a:solidFill>
                <a:srgbClr val="FFFFFF"/>
              </a:solidFill>
              <a:latin typeface="Tahoma"/>
            </a:endParaRPr>
          </a:p>
          <a:p>
            <a:pPr algn="ctr">
              <a:spcBef>
                <a:spcPct val="50000"/>
              </a:spcBef>
              <a:defRPr/>
            </a:pPr>
            <a:endParaRPr lang="en-US" altLang="en-US" sz="3000" b="0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58835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 THROUGHOUT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Failing to plan,…means planning to fail!</a:t>
            </a:r>
          </a:p>
          <a:p>
            <a:endParaRPr lang="en-US" sz="4000" dirty="0"/>
          </a:p>
          <a:p>
            <a:r>
              <a:rPr lang="en-US" dirty="0"/>
              <a:t>Useful strategy </a:t>
            </a:r>
          </a:p>
          <a:p>
            <a:r>
              <a:rPr lang="en-US" dirty="0"/>
              <a:t>	personal, professional</a:t>
            </a:r>
          </a:p>
          <a:p>
            <a:r>
              <a:rPr lang="en-US" dirty="0"/>
              <a:t>	OR</a:t>
            </a:r>
          </a:p>
          <a:p>
            <a:r>
              <a:rPr lang="en-US" dirty="0"/>
              <a:t>	patient care</a:t>
            </a:r>
          </a:p>
          <a:p>
            <a:r>
              <a:rPr lang="en-US" dirty="0"/>
              <a:t>	trainee career training/mentoring (lifelong)</a:t>
            </a:r>
          </a:p>
          <a:p>
            <a:r>
              <a:rPr lang="en-US" dirty="0"/>
              <a:t>	couple athletic events</a:t>
            </a:r>
          </a:p>
        </p:txBody>
      </p:sp>
    </p:spTree>
    <p:extLst>
      <p:ext uri="{BB962C8B-B14F-4D97-AF65-F5344CB8AC3E}">
        <p14:creationId xmlns:p14="http://schemas.microsoft.com/office/powerpoint/2010/main" val="348142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1714500" y="317500"/>
            <a:ext cx="8763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990000"/>
                </a:solidFill>
                <a:latin typeface="Tahoma" pitchFamily="34" charset="0"/>
              </a:rPr>
              <a:t>PERSPECTIVE</a:t>
            </a:r>
          </a:p>
        </p:txBody>
      </p:sp>
      <p:sp>
        <p:nvSpPr>
          <p:cNvPr id="851972" name="Text Box 4"/>
          <p:cNvSpPr txBox="1">
            <a:spLocks noChangeArrowheads="1"/>
          </p:cNvSpPr>
          <p:nvPr/>
        </p:nvSpPr>
        <p:spPr bwMode="auto">
          <a:xfrm>
            <a:off x="1381125" y="1295400"/>
            <a:ext cx="81438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 b="0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1.  Everything WILL change, in uncertain ways.</a:t>
            </a:r>
          </a:p>
        </p:txBody>
      </p:sp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1381125" y="2514601"/>
            <a:ext cx="7458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2.  Can’t possibly be a proscriptive solution.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371600" y="3230564"/>
            <a:ext cx="7458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3.  Stay agile, alert.</a:t>
            </a:r>
          </a:p>
        </p:txBody>
      </p:sp>
      <p:sp>
        <p:nvSpPr>
          <p:cNvPr id="851975" name="Text Box 7"/>
          <p:cNvSpPr txBox="1">
            <a:spLocks noChangeArrowheads="1"/>
          </p:cNvSpPr>
          <p:nvPr/>
        </p:nvSpPr>
        <p:spPr bwMode="auto">
          <a:xfrm>
            <a:off x="1381125" y="3992564"/>
            <a:ext cx="89820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514350" indent="-514350">
              <a:spcBef>
                <a:spcPct val="50000"/>
              </a:spcBef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4.  “In times of drastic change, the learner inherits </a:t>
            </a:r>
            <a:b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</a:b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the future.  The learned find themselves equipped to live in a world that no longer exists.”    	</a:t>
            </a:r>
            <a:r>
              <a:rPr lang="en-US" altLang="en-US" sz="3200" b="0" dirty="0">
                <a:solidFill>
                  <a:srgbClr val="000000"/>
                </a:solidFill>
                <a:latin typeface="Tahoma" pitchFamily="34" charset="0"/>
              </a:rPr>
              <a:t>			 						- </a:t>
            </a:r>
            <a:r>
              <a:rPr lang="en-US" altLang="en-US" sz="2000" b="0" dirty="0">
                <a:solidFill>
                  <a:srgbClr val="000000"/>
                </a:solidFill>
                <a:latin typeface="Tahoma" pitchFamily="34" charset="0"/>
              </a:rPr>
              <a:t>Eric Hoffer</a:t>
            </a:r>
          </a:p>
        </p:txBody>
      </p:sp>
      <p:sp>
        <p:nvSpPr>
          <p:cNvPr id="851976" name="Oval 8"/>
          <p:cNvSpPr>
            <a:spLocks noChangeArrowheads="1"/>
          </p:cNvSpPr>
          <p:nvPr/>
        </p:nvSpPr>
        <p:spPr bwMode="auto">
          <a:xfrm>
            <a:off x="6857999" y="3886200"/>
            <a:ext cx="1600200" cy="762000"/>
          </a:xfrm>
          <a:prstGeom prst="ellipse">
            <a:avLst/>
          </a:prstGeom>
          <a:noFill/>
          <a:ln w="38100">
            <a:solidFill>
              <a:srgbClr val="A3263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5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1972" grpId="0"/>
      <p:bldP spid="851973" grpId="0"/>
      <p:bldP spid="851974" grpId="0"/>
      <p:bldP spid="851975" grpId="0"/>
      <p:bldP spid="85197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Case Report- personal journey,…so far.</a:t>
            </a:r>
          </a:p>
          <a:p>
            <a:pPr marL="514350" indent="-514350">
              <a:buAutoNum type="arabicPeriod"/>
            </a:pPr>
            <a:r>
              <a:rPr lang="en-US" dirty="0"/>
              <a:t>What was I thinking/planning/doing along the way?</a:t>
            </a:r>
          </a:p>
          <a:p>
            <a:pPr marL="514350" indent="-514350">
              <a:buAutoNum type="arabicPeriod"/>
            </a:pPr>
            <a:r>
              <a:rPr lang="en-US" b="1" u="sng" dirty="0"/>
              <a:t>Lessons learned/refined by teaching the next generation</a:t>
            </a:r>
          </a:p>
          <a:p>
            <a:pPr marL="514350" indent="-514350">
              <a:buAutoNum type="arabicPeriod"/>
            </a:pPr>
            <a:r>
              <a:rPr lang="en-US" dirty="0"/>
              <a:t>Financial realities-you can retire anytime you want, whenever you want IF you can afford it.</a:t>
            </a:r>
          </a:p>
        </p:txBody>
      </p:sp>
    </p:spTree>
    <p:extLst>
      <p:ext uri="{BB962C8B-B14F-4D97-AF65-F5344CB8AC3E}">
        <p14:creationId xmlns:p14="http://schemas.microsoft.com/office/powerpoint/2010/main" val="1801612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Freedom/Academic Duty</a:t>
            </a:r>
            <a:br>
              <a:rPr lang="en-US" dirty="0"/>
            </a:br>
            <a:r>
              <a:rPr lang="en-US" dirty="0"/>
              <a:t>Donald Kennedy-Stanford’s Eighth President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7" y="1543170"/>
            <a:ext cx="3186113" cy="47052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905000"/>
            <a:ext cx="59245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52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Duty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60009"/>
            <a:ext cx="3962400" cy="5606345"/>
          </a:xfrm>
        </p:spPr>
      </p:pic>
    </p:spTree>
    <p:extLst>
      <p:ext uri="{BB962C8B-B14F-4D97-AF65-F5344CB8AC3E}">
        <p14:creationId xmlns:p14="http://schemas.microsoft.com/office/powerpoint/2010/main" val="2182342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Recurring theme of Academic Duty</a:t>
            </a:r>
            <a:br>
              <a:rPr lang="en-US" dirty="0"/>
            </a:br>
            <a:r>
              <a:rPr lang="en-US" dirty="0"/>
              <a:t>‘pay it forward’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Preparing the next generation to replace you</a:t>
            </a:r>
          </a:p>
          <a:p>
            <a:r>
              <a:rPr lang="en-US" dirty="0"/>
              <a:t>To teach</a:t>
            </a:r>
          </a:p>
          <a:p>
            <a:r>
              <a:rPr lang="en-US" dirty="0"/>
              <a:t>To Mentor</a:t>
            </a:r>
          </a:p>
          <a:p>
            <a:endParaRPr lang="en-US" dirty="0"/>
          </a:p>
          <a:p>
            <a:r>
              <a:rPr lang="en-US" u="sng" dirty="0"/>
              <a:t>To Change</a:t>
            </a:r>
          </a:p>
          <a:p>
            <a:r>
              <a:rPr lang="en-US" dirty="0"/>
              <a:t>____________________________________________________</a:t>
            </a:r>
          </a:p>
          <a:p>
            <a:r>
              <a:rPr lang="en-US" dirty="0"/>
              <a:t>We were teaching the next generation of surgeons a priceless set of skills, and the ability to generate a fair bit of money with those skills.  What to do with that money?- </a:t>
            </a:r>
            <a:r>
              <a:rPr lang="en-US" b="1" i="1" dirty="0"/>
              <a:t>notoriously unprepared </a:t>
            </a:r>
          </a:p>
        </p:txBody>
      </p:sp>
    </p:spTree>
    <p:extLst>
      <p:ext uri="{BB962C8B-B14F-4D97-AF65-F5344CB8AC3E}">
        <p14:creationId xmlns:p14="http://schemas.microsoft.com/office/powerpoint/2010/main" val="3090163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69720" y="76200"/>
            <a:ext cx="9052560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4400" dirty="0">
              <a:solidFill>
                <a:srgbClr val="A32638"/>
              </a:solidFill>
              <a:latin typeface="Tahoma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A32638"/>
                </a:solidFill>
                <a:latin typeface="Tahoma" pitchFamily="34" charset="0"/>
              </a:rPr>
              <a:t>LIFE / WEALTH PLANNING</a:t>
            </a:r>
          </a:p>
          <a:p>
            <a:pPr algn="ctr" eaLnBrk="1" hangingPunct="1"/>
            <a:r>
              <a:rPr lang="en-US" altLang="en-US" sz="4400" dirty="0">
                <a:solidFill>
                  <a:srgbClr val="A32638"/>
                </a:solidFill>
                <a:latin typeface="Tahoma" pitchFamily="34" charset="0"/>
              </a:rPr>
              <a:t>for Trainees</a:t>
            </a:r>
          </a:p>
          <a:p>
            <a:pPr algn="ctr" eaLnBrk="1" hangingPunct="1"/>
            <a:r>
              <a:rPr lang="en-US" altLang="en-US" sz="4400" dirty="0">
                <a:solidFill>
                  <a:srgbClr val="A32638"/>
                </a:solidFill>
                <a:latin typeface="Tahoma" pitchFamily="34" charset="0"/>
              </a:rPr>
              <a:t>20 YEARS Experience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3600" dirty="0">
              <a:solidFill>
                <a:srgbClr val="993300"/>
              </a:solidFill>
              <a:latin typeface="Tahoma" pitchFamily="34" charset="0"/>
            </a:endParaRPr>
          </a:p>
          <a:p>
            <a:pPr algn="ctr" eaLnBrk="1" hangingPunct="1"/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Presented by:</a:t>
            </a:r>
          </a:p>
          <a:p>
            <a:pPr algn="ctr" eaLnBrk="1" hangingPunct="1"/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Thomas M. Krummel, MD</a:t>
            </a:r>
          </a:p>
          <a:p>
            <a:pPr algn="ctr" eaLnBrk="1" hangingPunct="1"/>
            <a:r>
              <a:rPr lang="en-US" altLang="en-US" sz="2000" b="0" dirty="0">
                <a:solidFill>
                  <a:srgbClr val="000000"/>
                </a:solidFill>
                <a:latin typeface="Tahoma" pitchFamily="34" charset="0"/>
              </a:rPr>
              <a:t>Emile Holman Professor and Chair Emeritus</a:t>
            </a:r>
          </a:p>
          <a:p>
            <a:pPr algn="ctr" eaLnBrk="1" hangingPunct="1"/>
            <a:r>
              <a:rPr lang="en-US" altLang="en-US" sz="2000" b="0" dirty="0">
                <a:solidFill>
                  <a:srgbClr val="000000"/>
                </a:solidFill>
                <a:latin typeface="Tahoma" pitchFamily="34" charset="0"/>
              </a:rPr>
              <a:t>Department of Surgery, Stanford University</a:t>
            </a:r>
          </a:p>
          <a:p>
            <a:pPr algn="ctr" eaLnBrk="1" hangingPunct="1"/>
            <a:r>
              <a:rPr lang="en-US" altLang="en-US" sz="2000" b="0" dirty="0">
                <a:solidFill>
                  <a:srgbClr val="000000"/>
                </a:solidFill>
                <a:latin typeface="Tahoma" pitchFamily="34" charset="0"/>
              </a:rPr>
              <a:t>Co-director, Stanford Biodesign</a:t>
            </a:r>
          </a:p>
          <a:p>
            <a:pPr algn="ctr" eaLnBrk="1" hangingPunct="1"/>
            <a:endParaRPr lang="en-US" altLang="en-US" sz="2000" dirty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hangingPunct="1"/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Fellows Seminar Series</a:t>
            </a:r>
            <a:b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</a:br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18 November 2020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 am not A Financial Advisor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Have made my share of mistakes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Think of this as financial M &amp; M conference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Don’t ignore your finances - classic doc/scientist error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You can learn this stuff - it </a:t>
            </a:r>
            <a:r>
              <a:rPr lang="en-US" sz="3200" dirty="0" err="1"/>
              <a:t>ain’t</a:t>
            </a:r>
            <a:r>
              <a:rPr lang="en-US" sz="3200" dirty="0"/>
              <a:t> Rocket science/Surgery</a:t>
            </a:r>
            <a:br>
              <a:rPr lang="en-US" sz="3200" dirty="0"/>
            </a:br>
            <a:r>
              <a:rPr lang="en-US" sz="3200" dirty="0"/>
              <a:t>- but, you do need expert consultations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Big time leverage of your priceless skills</a:t>
            </a:r>
          </a:p>
        </p:txBody>
      </p:sp>
    </p:spTree>
    <p:extLst>
      <p:ext uri="{BB962C8B-B14F-4D97-AF65-F5344CB8AC3E}">
        <p14:creationId xmlns:p14="http://schemas.microsoft.com/office/powerpoint/2010/main" val="407300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6"/>
          <p:cNvSpPr txBox="1">
            <a:spLocks noChangeArrowheads="1"/>
          </p:cNvSpPr>
          <p:nvPr/>
        </p:nvSpPr>
        <p:spPr bwMode="auto">
          <a:xfrm>
            <a:off x="2971800" y="304800"/>
            <a:ext cx="6248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dirty="0">
              <a:solidFill>
                <a:srgbClr val="A32638"/>
              </a:solidFill>
              <a:latin typeface="Tahoma" pitchFamily="34" charset="0"/>
            </a:endParaRPr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1866900" y="3843278"/>
            <a:ext cx="8458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65138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tabLst>
                <a:tab pos="1828800" algn="l"/>
              </a:tabLst>
            </a:pPr>
            <a:r>
              <a:rPr lang="en-US" altLang="en-US" sz="3600" dirty="0">
                <a:solidFill>
                  <a:srgbClr val="000000"/>
                </a:solidFill>
                <a:latin typeface="Tahoma" pitchFamily="34" charset="0"/>
              </a:rPr>
              <a:t>So:</a:t>
            </a:r>
          </a:p>
          <a:p>
            <a:pPr marL="1490663" lvl="3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Find a job you love</a:t>
            </a:r>
          </a:p>
          <a:p>
            <a:pPr marL="1490663" lvl="3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Pay attention to your family </a:t>
            </a:r>
            <a:r>
              <a:rPr lang="en-US" altLang="en-US" u="sng" dirty="0">
                <a:solidFill>
                  <a:srgbClr val="000000"/>
                </a:solidFill>
                <a:latin typeface="Tahoma" pitchFamily="34" charset="0"/>
              </a:rPr>
              <a:t>every</a:t>
            </a: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 day</a:t>
            </a:r>
          </a:p>
          <a:p>
            <a:pPr marL="1490663" lvl="3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Eat right, watch alcohol</a:t>
            </a:r>
          </a:p>
          <a:p>
            <a:pPr marL="1490663" lvl="3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Work out regularly</a:t>
            </a:r>
          </a:p>
          <a:p>
            <a:pPr marL="1490663" lvl="3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Don’t smoke</a:t>
            </a:r>
          </a:p>
          <a:p>
            <a:pPr marL="1490663" lvl="3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Wear your seatbelt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A32638"/>
                </a:solidFill>
                <a:latin typeface="Tahoma" pitchFamily="34" charset="0"/>
              </a:rPr>
              <a:t>WEALTH MANAGEMENT</a:t>
            </a:r>
            <a:r>
              <a:rPr lang="en-US" dirty="0"/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43000" y="1393210"/>
            <a:ext cx="7086600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65138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600" dirty="0">
                <a:solidFill>
                  <a:srgbClr val="000000"/>
                </a:solidFill>
                <a:latin typeface="Tahoma" pitchFamily="34" charset="0"/>
              </a:rPr>
              <a:t>“Wealth” </a:t>
            </a:r>
            <a:r>
              <a:rPr lang="en-US" altLang="en-US" sz="3600" dirty="0" err="1">
                <a:solidFill>
                  <a:srgbClr val="000000"/>
                </a:solidFill>
                <a:latin typeface="Tahoma" pitchFamily="34" charset="0"/>
              </a:rPr>
              <a:t>ain’t</a:t>
            </a:r>
            <a:r>
              <a:rPr lang="en-US" altLang="en-US" sz="3600" dirty="0">
                <a:solidFill>
                  <a:srgbClr val="000000"/>
                </a:solidFill>
                <a:latin typeface="Tahoma" pitchFamily="34" charset="0"/>
              </a:rPr>
              <a:t> all about $ </a:t>
            </a:r>
          </a:p>
          <a:p>
            <a:pPr marL="1490663" lvl="3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Personal Health</a:t>
            </a:r>
          </a:p>
          <a:p>
            <a:pPr marL="1490663" lvl="3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Family</a:t>
            </a:r>
          </a:p>
          <a:p>
            <a:pPr marL="1490663" lvl="3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Friends</a:t>
            </a:r>
          </a:p>
          <a:p>
            <a:pPr marL="1490663" lvl="3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Professional Satisfaction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Shakespeare had it Right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528" y="1600200"/>
            <a:ext cx="67889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1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Text Box 2"/>
          <p:cNvSpPr txBox="1">
            <a:spLocks noChangeArrowheads="1"/>
          </p:cNvSpPr>
          <p:nvPr/>
        </p:nvSpPr>
        <p:spPr bwMode="auto">
          <a:xfrm>
            <a:off x="1905000" y="325273"/>
            <a:ext cx="845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600" dirty="0">
                <a:solidFill>
                  <a:srgbClr val="990000"/>
                </a:solidFill>
                <a:latin typeface="Tahoma" pitchFamily="34" charset="0"/>
              </a:rPr>
              <a:t>The Non-Taxable Compensation</a:t>
            </a:r>
          </a:p>
          <a:p>
            <a:pPr algn="ctr">
              <a:spcBef>
                <a:spcPts val="0"/>
              </a:spcBef>
              <a:defRPr/>
            </a:pPr>
            <a:r>
              <a:rPr lang="en-US" altLang="en-US" sz="3600" dirty="0">
                <a:solidFill>
                  <a:srgbClr val="990000"/>
                </a:solidFill>
                <a:latin typeface="Tahoma" pitchFamily="34" charset="0"/>
              </a:rPr>
              <a:t>PROFESSIONAL SATISFACTION</a:t>
            </a:r>
          </a:p>
        </p:txBody>
      </p:sp>
      <p:sp>
        <p:nvSpPr>
          <p:cNvPr id="866307" name="Text Box 3"/>
          <p:cNvSpPr txBox="1">
            <a:spLocks noChangeArrowheads="1"/>
          </p:cNvSpPr>
          <p:nvPr/>
        </p:nvSpPr>
        <p:spPr bwMode="auto">
          <a:xfrm>
            <a:off x="1828800" y="1828801"/>
            <a:ext cx="8839200" cy="414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2400300" indent="-457200" algn="l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2514600" indent="-457200" algn="l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2628900" indent="-457200" algn="l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743200" indent="-457200" algn="l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572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40000"/>
              </a:spcBef>
              <a:buFontTx/>
              <a:buAutoNum type="arabicPeriod"/>
              <a:defRPr/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Call from trainee:  “Passed my Boards”.</a:t>
            </a:r>
          </a:p>
          <a:p>
            <a:pPr>
              <a:spcBef>
                <a:spcPct val="40000"/>
              </a:spcBef>
              <a:buFontTx/>
              <a:buAutoNum type="arabicPeriod"/>
              <a:defRPr/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College graduation announcement from my first EA/TEF repair.</a:t>
            </a:r>
          </a:p>
          <a:p>
            <a:pPr>
              <a:spcBef>
                <a:spcPct val="40000"/>
              </a:spcBef>
              <a:buFontTx/>
              <a:buAutoNum type="arabicPeriod"/>
              <a:defRPr/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Zoom meeting with 2</a:t>
            </a:r>
            <a:r>
              <a:rPr lang="en-US" altLang="en-US" sz="2800" b="0" baseline="30000" dirty="0">
                <a:solidFill>
                  <a:srgbClr val="000000"/>
                </a:solidFill>
                <a:latin typeface="Tahoma" pitchFamily="34" charset="0"/>
              </a:rPr>
              <a:t>nd</a:t>
            </a: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  ECMO survivor on his 40</a:t>
            </a:r>
            <a:r>
              <a:rPr lang="en-US" altLang="en-US" sz="2800" b="0" baseline="30000" dirty="0">
                <a:solidFill>
                  <a:srgbClr val="000000"/>
                </a:solidFill>
                <a:latin typeface="Tahoma" pitchFamily="34" charset="0"/>
              </a:rPr>
              <a:t>th</a:t>
            </a: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 birthday.</a:t>
            </a:r>
          </a:p>
          <a:p>
            <a:pPr>
              <a:spcBef>
                <a:spcPct val="40000"/>
              </a:spcBef>
              <a:buFontTx/>
              <a:buAutoNum type="arabicPeriod"/>
              <a:defRPr/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Careers/success of trainees, colleagues and friends.</a:t>
            </a:r>
          </a:p>
          <a:p>
            <a:pPr algn="ctr">
              <a:spcBef>
                <a:spcPct val="40000"/>
              </a:spcBef>
              <a:defRPr/>
            </a:pPr>
            <a:endParaRPr lang="en-US" altLang="en-US" sz="1600" dirty="0">
              <a:solidFill>
                <a:srgbClr val="000000"/>
              </a:solidFill>
              <a:latin typeface="Tahoma" pitchFamily="34" charset="0"/>
            </a:endParaRPr>
          </a:p>
          <a:p>
            <a:pPr algn="ctr">
              <a:spcBef>
                <a:spcPct val="40000"/>
              </a:spcBef>
              <a:defRPr/>
            </a:pPr>
            <a:r>
              <a:rPr lang="en-US" altLang="en-US" sz="2800" dirty="0">
                <a:solidFill>
                  <a:srgbClr val="990000"/>
                </a:solidFill>
                <a:latin typeface="Tahoma" pitchFamily="34" charset="0"/>
              </a:rPr>
              <a:t>Can’t </a:t>
            </a:r>
            <a:r>
              <a:rPr lang="en-US" altLang="en-US" sz="2800" u="sng" dirty="0">
                <a:solidFill>
                  <a:srgbClr val="990000"/>
                </a:solidFill>
                <a:latin typeface="Tahoma" pitchFamily="34" charset="0"/>
              </a:rPr>
              <a:t>BUY</a:t>
            </a:r>
            <a:r>
              <a:rPr lang="en-US" altLang="en-US" sz="2800" dirty="0">
                <a:solidFill>
                  <a:srgbClr val="990000"/>
                </a:solidFill>
                <a:latin typeface="Tahoma" pitchFamily="34" charset="0"/>
              </a:rPr>
              <a:t> any of this at Neiman’s*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87778" y="5909846"/>
            <a:ext cx="1775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600" b="0" dirty="0">
                <a:solidFill>
                  <a:srgbClr val="000000"/>
                </a:solidFill>
                <a:latin typeface="Tahoma"/>
              </a:rPr>
              <a:t>* Arnold </a:t>
            </a:r>
            <a:r>
              <a:rPr lang="en-US" sz="1600" b="0" dirty="0" err="1">
                <a:solidFill>
                  <a:srgbClr val="000000"/>
                </a:solidFill>
                <a:latin typeface="Tahoma"/>
              </a:rPr>
              <a:t>Salzberg</a:t>
            </a:r>
            <a:endParaRPr lang="en-US" sz="1600" b="0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3653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A32638"/>
                </a:solidFill>
                <a:latin typeface="Tahoma" pitchFamily="34" charset="0"/>
              </a:rPr>
              <a:t>Trainees REALITIES 2020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4618740"/>
              </p:ext>
            </p:extLst>
          </p:nvPr>
        </p:nvGraphicFramePr>
        <p:xfrm>
          <a:off x="1676400" y="1600200"/>
          <a:ext cx="9326880" cy="44856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266950">
                  <a:extLst>
                    <a:ext uri="{9D8B030D-6E8A-4147-A177-3AD203B41FA5}">
                      <a16:colId xmlns:a16="http://schemas.microsoft.com/office/drawing/2014/main" val="1531610161"/>
                    </a:ext>
                  </a:extLst>
                </a:gridCol>
                <a:gridCol w="7059930">
                  <a:extLst>
                    <a:ext uri="{9D8B030D-6E8A-4147-A177-3AD203B41FA5}">
                      <a16:colId xmlns:a16="http://schemas.microsoft.com/office/drawing/2014/main" val="26558091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764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Completing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 years medical</a:t>
                      </a:r>
                      <a:r>
                        <a:rPr lang="en-US" sz="2400" baseline="0" dirty="0"/>
                        <a:t> school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59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dirty="0"/>
                        <a:t>7-10+</a:t>
                      </a:r>
                      <a:r>
                        <a:rPr lang="en-US" sz="2400" u="none" baseline="0" dirty="0"/>
                        <a:t> </a:t>
                      </a:r>
                      <a:r>
                        <a:rPr lang="en-US" sz="2400" baseline="0" dirty="0"/>
                        <a:t>years postgrad education /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564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/>
                        <a:t>        —you will probably finish ”Grade 30!”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393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957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Age 28</a:t>
                      </a:r>
                      <a:r>
                        <a:rPr lang="en-US" sz="2400" baseline="0" dirty="0"/>
                        <a:t> – 40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Savings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252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Home equity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553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Retirement contribution</a:t>
                      </a:r>
                      <a:r>
                        <a:rPr lang="en-US" sz="2400" baseline="0" dirty="0"/>
                        <a:t> 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818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78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? Large</a:t>
                      </a:r>
                      <a:r>
                        <a:rPr lang="en-US" sz="2400" baseline="0" dirty="0"/>
                        <a:t> debt 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92048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 bwMode="auto">
          <a:xfrm>
            <a:off x="3947160" y="2895600"/>
            <a:ext cx="1005840" cy="0"/>
          </a:xfrm>
          <a:prstGeom prst="line">
            <a:avLst/>
          </a:prstGeom>
          <a:ln w="222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516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Krummel ‘Grid’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506200" cy="4525963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A macro look at planning next 40 years of your life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2600" dirty="0">
                <a:solidFill>
                  <a:schemeClr val="bg2"/>
                </a:solidFill>
              </a:rPr>
              <a:t>- those will go faster than you think</a:t>
            </a:r>
          </a:p>
          <a:p>
            <a:pPr marL="457200" indent="-45720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Provide predictable perspectives on life events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2600" dirty="0">
                <a:solidFill>
                  <a:schemeClr val="bg2"/>
                </a:solidFill>
              </a:rPr>
              <a:t>- kids, educational realities, weddings, retirement</a:t>
            </a:r>
            <a:br>
              <a:rPr lang="en-US" sz="2600" dirty="0">
                <a:solidFill>
                  <a:schemeClr val="bg2"/>
                </a:solidFill>
              </a:rPr>
            </a:br>
            <a:r>
              <a:rPr lang="en-US" sz="2600" dirty="0">
                <a:solidFill>
                  <a:schemeClr val="bg2"/>
                </a:solidFill>
              </a:rPr>
              <a:t>- envision your professional career against that backdrop</a:t>
            </a:r>
          </a:p>
          <a:p>
            <a:pPr marL="457200" indent="-45720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A planning tool to set/achieve goals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2600" dirty="0">
                <a:solidFill>
                  <a:schemeClr val="bg2"/>
                </a:solidFill>
              </a:rPr>
              <a:t>- you can’t save for kids college when they are a HS junior!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A framework to discuss with your partner/family economic realities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2600" dirty="0">
                <a:solidFill>
                  <a:schemeClr val="bg2"/>
                </a:solidFill>
              </a:rPr>
              <a:t>- facilitate hard but essential conversations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21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BC9A4-2008-4A19-5D37-32F21E21C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" t="5149" r="4696" b="6551"/>
          <a:stretch/>
        </p:blipFill>
        <p:spPr>
          <a:xfrm>
            <a:off x="3468188" y="182880"/>
            <a:ext cx="5255625" cy="649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250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7"/>
          <p:cNvSpPr txBox="1">
            <a:spLocks noChangeArrowheads="1"/>
          </p:cNvSpPr>
          <p:nvPr/>
        </p:nvSpPr>
        <p:spPr bwMode="auto">
          <a:xfrm>
            <a:off x="1524000" y="4216400"/>
            <a:ext cx="91440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… If you can fill the unforgiving </a:t>
            </a:r>
            <a:b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</a:b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minute with sixty seconds worth </a:t>
            </a:r>
            <a:b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</a:b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of distance run …</a:t>
            </a:r>
          </a:p>
          <a:p>
            <a:pPr>
              <a:spcBef>
                <a:spcPct val="50000"/>
              </a:spcBef>
            </a:pPr>
            <a:r>
              <a:rPr lang="en-US" altLang="en-US" sz="2000" b="0" dirty="0">
                <a:solidFill>
                  <a:srgbClr val="000000"/>
                </a:solidFill>
                <a:latin typeface="Tahoma" pitchFamily="34" charset="0"/>
              </a:rPr>
              <a:t>									- Kipling</a:t>
            </a:r>
          </a:p>
        </p:txBody>
      </p:sp>
      <p:sp>
        <p:nvSpPr>
          <p:cNvPr id="14339" name="Title 1"/>
          <p:cNvSpPr>
            <a:spLocks noGrp="1"/>
          </p:cNvSpPr>
          <p:nvPr>
            <p:ph type="title"/>
          </p:nvPr>
        </p:nvSpPr>
        <p:spPr bwMode="auto">
          <a:xfrm>
            <a:off x="1524000" y="31908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THINGS FOR </a:t>
            </a:r>
            <a:r>
              <a:rPr lang="en-US" altLang="en-US" u="sng" dirty="0"/>
              <a:t>YOU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/>
              <a:t>TO GET CLARITY 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Bef>
                <a:spcPts val="1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1050" dirty="0"/>
          </a:p>
          <a:p>
            <a:pPr marL="514350" indent="-514350">
              <a:spcBef>
                <a:spcPts val="1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</a:rPr>
              <a:t>What is your self view?</a:t>
            </a:r>
          </a:p>
          <a:p>
            <a:pPr marL="514350" indent="-51435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</a:rPr>
              <a:t>What is your mission, vision? How does calendar synchronize?</a:t>
            </a:r>
          </a:p>
          <a:p>
            <a:pPr marL="514350" indent="-51435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</a:rPr>
              <a:t>What matters to you and family?</a:t>
            </a:r>
          </a:p>
          <a:p>
            <a:pPr marL="514350" indent="-51435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</a:rPr>
              <a:t>What is your North Star?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Text Box 2"/>
          <p:cNvSpPr txBox="1">
            <a:spLocks noChangeArrowheads="1"/>
          </p:cNvSpPr>
          <p:nvPr/>
        </p:nvSpPr>
        <p:spPr bwMode="auto">
          <a:xfrm>
            <a:off x="1828800" y="317500"/>
            <a:ext cx="8458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600" dirty="0">
                <a:solidFill>
                  <a:srgbClr val="990000"/>
                </a:solidFill>
                <a:latin typeface="Tahoma" pitchFamily="34" charset="0"/>
              </a:rPr>
              <a:t>FINANCIAL PLANNING BASICS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3600" dirty="0">
                <a:solidFill>
                  <a:srgbClr val="990000"/>
                </a:solidFill>
                <a:latin typeface="Tahoma" pitchFamily="34" charset="0"/>
              </a:rPr>
              <a:t>TRUST ME !</a:t>
            </a:r>
          </a:p>
        </p:txBody>
      </p:sp>
      <p:sp>
        <p:nvSpPr>
          <p:cNvPr id="822275" name="Text Box 3"/>
          <p:cNvSpPr txBox="1">
            <a:spLocks noChangeArrowheads="1"/>
          </p:cNvSpPr>
          <p:nvPr/>
        </p:nvSpPr>
        <p:spPr bwMode="auto">
          <a:xfrm>
            <a:off x="1981200" y="1765300"/>
            <a:ext cx="8763000" cy="406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028700" algn="l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algn="l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Assume you work full time for 30 years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Annual	 30 </a:t>
            </a:r>
            <a:r>
              <a:rPr lang="en-US" altLang="en-US" dirty="0" err="1">
                <a:solidFill>
                  <a:srgbClr val="000000"/>
                </a:solidFill>
                <a:latin typeface="Tahoma" pitchFamily="34" charset="0"/>
              </a:rPr>
              <a:t>yr</a:t>
            </a: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	 30 </a:t>
            </a:r>
            <a:r>
              <a:rPr lang="en-US" altLang="en-US" dirty="0" err="1">
                <a:solidFill>
                  <a:srgbClr val="000000"/>
                </a:solidFill>
                <a:latin typeface="Tahoma" pitchFamily="34" charset="0"/>
              </a:rPr>
              <a:t>yr</a:t>
            </a: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	 30 </a:t>
            </a:r>
            <a:r>
              <a:rPr lang="en-US" altLang="en-US" dirty="0" err="1">
                <a:solidFill>
                  <a:srgbClr val="000000"/>
                </a:solidFill>
                <a:latin typeface="Tahoma" pitchFamily="34" charset="0"/>
              </a:rPr>
              <a:t>yr</a:t>
            </a: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       Nest Egg</a:t>
            </a:r>
          </a:p>
          <a:p>
            <a:pPr>
              <a:defRPr/>
            </a:pPr>
            <a:r>
              <a:rPr lang="en-US" altLang="en-US" u="sng" dirty="0">
                <a:solidFill>
                  <a:srgbClr val="000000"/>
                </a:solidFill>
                <a:latin typeface="Tahoma" pitchFamily="34" charset="0"/>
              </a:rPr>
              <a:t>Income</a:t>
            </a: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</a:t>
            </a:r>
            <a:r>
              <a:rPr lang="en-US" altLang="en-US" u="sng" dirty="0">
                <a:solidFill>
                  <a:srgbClr val="000000"/>
                </a:solidFill>
                <a:latin typeface="Tahoma" pitchFamily="34" charset="0"/>
              </a:rPr>
              <a:t>Gross</a:t>
            </a: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	  </a:t>
            </a:r>
            <a:r>
              <a:rPr lang="en-US" altLang="en-US" u="sng" dirty="0">
                <a:solidFill>
                  <a:srgbClr val="000000"/>
                </a:solidFill>
                <a:latin typeface="Tahoma" pitchFamily="34" charset="0"/>
              </a:rPr>
              <a:t>Tax</a:t>
            </a: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     </a:t>
            </a:r>
            <a:r>
              <a:rPr lang="en-US" altLang="en-US" u="sng" dirty="0">
                <a:solidFill>
                  <a:srgbClr val="000000"/>
                </a:solidFill>
                <a:latin typeface="Tahoma" pitchFamily="34" charset="0"/>
              </a:rPr>
              <a:t>Net Income </a:t>
            </a: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u="sng" dirty="0">
                <a:solidFill>
                  <a:srgbClr val="000000"/>
                </a:solidFill>
                <a:latin typeface="Tahoma" pitchFamily="34" charset="0"/>
              </a:rPr>
              <a:t>(</a:t>
            </a:r>
            <a:r>
              <a:rPr lang="en-US" altLang="en-US" sz="2000" u="sng" dirty="0">
                <a:solidFill>
                  <a:srgbClr val="000000"/>
                </a:solidFill>
                <a:latin typeface="Tahoma" pitchFamily="34" charset="0"/>
              </a:rPr>
              <a:t>Optimal*</a:t>
            </a:r>
            <a:r>
              <a:rPr lang="en-US" altLang="en-US" u="sng" dirty="0">
                <a:solidFill>
                  <a:srgbClr val="000000"/>
                </a:solidFill>
                <a:latin typeface="Tahoma" pitchFamily="34" charset="0"/>
              </a:rPr>
              <a:t>)</a:t>
            </a:r>
          </a:p>
          <a:p>
            <a:pPr>
              <a:defRPr/>
            </a:pPr>
            <a:endParaRPr lang="en-US" altLang="en-US" sz="400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defRPr/>
            </a:pPr>
            <a:endParaRPr lang="en-US" altLang="en-US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$100K	$3.0M	$1.2M	$1.8M	$2.0M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$250K	$7.5M	$3.5M	$4.0M	$ 5M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 500K		15.0M	  7.0M	  8.0M	 10M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  </a:t>
            </a:r>
            <a:endParaRPr lang="en-US" altLang="en-US" sz="3600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en-US" altLang="en-US" sz="1800" b="0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90000"/>
              </a:lnSpc>
              <a:tabLst>
                <a:tab pos="177800" algn="l"/>
              </a:tabLs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Tahoma" pitchFamily="34" charset="0"/>
              </a:rPr>
              <a:t>	Rough estimates but real, no inflation</a:t>
            </a:r>
          </a:p>
          <a:p>
            <a:pPr>
              <a:tabLst>
                <a:tab pos="177800" algn="l"/>
              </a:tabLs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Tahoma" pitchFamily="34" charset="0"/>
              </a:rPr>
              <a:t>*	Retirement income equals annual income in perpetuity</a:t>
            </a:r>
          </a:p>
        </p:txBody>
      </p:sp>
    </p:spTree>
    <p:extLst>
      <p:ext uri="{BB962C8B-B14F-4D97-AF65-F5344CB8AC3E}">
        <p14:creationId xmlns:p14="http://schemas.microsoft.com/office/powerpoint/2010/main" val="1991684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THERE ??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29100" y="5029200"/>
            <a:ext cx="6705600" cy="1371600"/>
          </a:xfrm>
        </p:spPr>
        <p:txBody>
          <a:bodyPr/>
          <a:lstStyle/>
          <a:p>
            <a:pPr marL="0" indent="0">
              <a:spcBef>
                <a:spcPct val="10000"/>
              </a:spcBef>
              <a:buNone/>
            </a:pPr>
            <a:r>
              <a:rPr lang="en-US" altLang="en-US" b="1" u="sng" dirty="0">
                <a:solidFill>
                  <a:srgbClr val="000000"/>
                </a:solidFill>
                <a:latin typeface="Tahoma" pitchFamily="34" charset="0"/>
              </a:rPr>
              <a:t>Articles</a:t>
            </a:r>
          </a:p>
          <a:p>
            <a:pPr marL="457200" indent="0">
              <a:spcBef>
                <a:spcPct val="10000"/>
              </a:spcBef>
              <a:buNone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- Poor Richard’s Almanac</a:t>
            </a:r>
          </a:p>
          <a:p>
            <a:pPr marL="457200" indent="0">
              <a:spcBef>
                <a:spcPct val="10000"/>
              </a:spcBef>
              <a:buNone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- Wall Street Journal (WSJ)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43000" y="1393210"/>
            <a:ext cx="102870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65138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374775">
              <a:spcBef>
                <a:spcPct val="2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− Debt elimination</a:t>
            </a:r>
          </a:p>
          <a:p>
            <a:pPr marL="1374775">
              <a:spcBef>
                <a:spcPct val="2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− Protection</a:t>
            </a:r>
          </a:p>
          <a:p>
            <a:pPr marL="1374775">
              <a:spcBef>
                <a:spcPct val="2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− Taxes</a:t>
            </a:r>
          </a:p>
          <a:p>
            <a:pPr marL="1374775">
              <a:spcBef>
                <a:spcPct val="2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− Retirement savings/investment</a:t>
            </a:r>
          </a:p>
          <a:p>
            <a:pPr marL="1374775">
              <a:spcBef>
                <a:spcPct val="2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− Kids/Education savings/investment</a:t>
            </a:r>
          </a:p>
          <a:p>
            <a:pPr marL="1374775">
              <a:spcBef>
                <a:spcPct val="2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− Home-real estate investment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 to a Young Tradesman  1748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525963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The Sound of your Hammer at Five in the Morning or Nine at Night, heard by a Creditor, makes him easy Six Months longer. But if he sees you at a Billiard Table, or hears your Voice in a Tavern, when you should be at Work, he sends for his Money the next Day. 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</a:rPr>
              <a:t>Remember that Money is of a prolific generating Nature. Money can beget Money, and its Offspring can beget more, and so on. Five Shillings </a:t>
            </a:r>
            <a:r>
              <a:rPr lang="en-US" sz="2400" dirty="0" err="1">
                <a:solidFill>
                  <a:srgbClr val="000000"/>
                </a:solidFill>
              </a:rPr>
              <a:t>turn’d</a:t>
            </a:r>
            <a:r>
              <a:rPr lang="en-US" sz="2400" dirty="0">
                <a:solidFill>
                  <a:srgbClr val="000000"/>
                </a:solidFill>
              </a:rPr>
              <a:t>, is </a:t>
            </a:r>
            <a:r>
              <a:rPr lang="en-US" sz="2400" i="1" dirty="0">
                <a:solidFill>
                  <a:srgbClr val="000000"/>
                </a:solidFill>
              </a:rPr>
              <a:t>Six: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Turn’d</a:t>
            </a:r>
            <a:r>
              <a:rPr lang="en-US" sz="2400" dirty="0">
                <a:solidFill>
                  <a:srgbClr val="000000"/>
                </a:solidFill>
              </a:rPr>
              <a:t> again, ’tis Seven and Three Pence; and so on ’til it becomes an Hundred Pound.  He that kills a breeding Sow, destroys all her Offspring to the thousandth Generation. He that murders a Crown, destroys all it might have </a:t>
            </a:r>
            <a:r>
              <a:rPr lang="en-US" sz="2400" dirty="0" err="1">
                <a:solidFill>
                  <a:srgbClr val="000000"/>
                </a:solidFill>
              </a:rPr>
              <a:t>produc’d</a:t>
            </a:r>
            <a:r>
              <a:rPr lang="en-US" sz="2400" dirty="0">
                <a:solidFill>
                  <a:srgbClr val="000000"/>
                </a:solidFill>
              </a:rPr>
              <a:t>, even Scores of Pounds.</a:t>
            </a:r>
          </a:p>
          <a:p>
            <a:r>
              <a:rPr lang="en-US" dirty="0">
                <a:solidFill>
                  <a:srgbClr val="000000"/>
                </a:solidFill>
              </a:rPr>
              <a:t>			</a:t>
            </a:r>
            <a:r>
              <a:rPr lang="en-US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The Miracle of compounding interest</a:t>
            </a:r>
          </a:p>
        </p:txBody>
      </p:sp>
    </p:spTree>
    <p:extLst>
      <p:ext uri="{BB962C8B-B14F-4D97-AF65-F5344CB8AC3E}">
        <p14:creationId xmlns:p14="http://schemas.microsoft.com/office/powerpoint/2010/main" val="4026776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 Ages/Acts</a:t>
            </a:r>
            <a:br>
              <a:rPr lang="en-US" dirty="0"/>
            </a:br>
            <a:r>
              <a:rPr lang="en-US" dirty="0"/>
              <a:t>“Father Time is Undefeated”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62979"/>
            <a:ext cx="7391399" cy="5195021"/>
          </a:xfrm>
        </p:spPr>
      </p:pic>
    </p:spTree>
    <p:extLst>
      <p:ext uri="{BB962C8B-B14F-4D97-AF65-F5344CB8AC3E}">
        <p14:creationId xmlns:p14="http://schemas.microsoft.com/office/powerpoint/2010/main" val="1676398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Lessons from Einstein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524000"/>
            <a:ext cx="82296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790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75073"/>
            <a:ext cx="7696200" cy="4840719"/>
          </a:xfrm>
        </p:spPr>
      </p:pic>
    </p:spTree>
    <p:extLst>
      <p:ext uri="{BB962C8B-B14F-4D97-AF65-F5344CB8AC3E}">
        <p14:creationId xmlns:p14="http://schemas.microsoft.com/office/powerpoint/2010/main" val="20379185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Text Box 3"/>
          <p:cNvSpPr txBox="1">
            <a:spLocks noChangeArrowheads="1"/>
          </p:cNvSpPr>
          <p:nvPr/>
        </p:nvSpPr>
        <p:spPr bwMode="auto">
          <a:xfrm>
            <a:off x="1295400" y="1447800"/>
            <a:ext cx="105156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9431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20574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21717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  </a:t>
            </a:r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Pay if off as fast as possible, </a:t>
            </a:r>
            <a:r>
              <a:rPr lang="en-US" altLang="en-US" sz="2800" u="sng" dirty="0">
                <a:solidFill>
                  <a:srgbClr val="000000"/>
                </a:solidFill>
                <a:latin typeface="Tahoma" pitchFamily="34" charset="0"/>
              </a:rPr>
              <a:t>unless</a:t>
            </a:r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 low or no interest</a:t>
            </a:r>
          </a:p>
          <a:p>
            <a:pPr>
              <a:defRPr/>
            </a:pPr>
            <a:endParaRPr lang="en-US" altLang="en-US" sz="2800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  Pay off credit cards = 18+%</a:t>
            </a:r>
          </a:p>
          <a:p>
            <a:pPr>
              <a:defRPr/>
            </a:pPr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							</a:t>
            </a:r>
          </a:p>
          <a:p>
            <a:pPr>
              <a:buFontTx/>
              <a:buChar char="•"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  Time value of money			</a:t>
            </a: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can work for you</a:t>
            </a:r>
          </a:p>
          <a:p>
            <a:pPr>
              <a:defRPr/>
            </a:pPr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							        </a:t>
            </a: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or</a:t>
            </a:r>
          </a:p>
          <a:p>
            <a:pPr>
              <a:buFontTx/>
              <a:buChar char="•"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  Miracle of compound interest          </a:t>
            </a: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against you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A32638"/>
                </a:solidFill>
                <a:latin typeface="Tahoma" pitchFamily="34" charset="0"/>
              </a:rPr>
              <a:t>DEBT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7239000" y="3505200"/>
            <a:ext cx="533400" cy="838200"/>
          </a:xfrm>
          <a:prstGeom prst="rightBrace">
            <a:avLst>
              <a:gd name="adj1" fmla="val 8333"/>
              <a:gd name="adj2" fmla="val 100000"/>
            </a:avLst>
          </a:prstGeom>
          <a:ln w="508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A32638"/>
                </a:solidFill>
                <a:latin typeface="Tahoma" pitchFamily="34" charset="0"/>
              </a:rPr>
              <a:t>KEY 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371600"/>
            <a:ext cx="10972800" cy="4525963"/>
          </a:xfrm>
        </p:spPr>
        <p:txBody>
          <a:bodyPr/>
          <a:lstStyle/>
          <a:p>
            <a:pPr marL="457200" indent="-4572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ahoma" pitchFamily="34" charset="0"/>
              </a:rPr>
              <a:t>No one can do this but you/spouse/partner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</a:t>
            </a:r>
            <a:r>
              <a:rPr lang="en-US" altLang="en-US" sz="2400" dirty="0">
                <a:solidFill>
                  <a:srgbClr val="000000"/>
                </a:solidFill>
                <a:latin typeface="Tahoma" pitchFamily="34" charset="0"/>
              </a:rPr>
              <a:t>- Set aside 1 hour/week</a:t>
            </a:r>
          </a:p>
          <a:p>
            <a:pPr marL="457200" indent="-4572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ahoma" pitchFamily="34" charset="0"/>
              </a:rPr>
              <a:t>You do </a:t>
            </a:r>
            <a:r>
              <a:rPr lang="en-US" altLang="en-US" b="1" u="sng" dirty="0">
                <a:solidFill>
                  <a:srgbClr val="000000"/>
                </a:solidFill>
                <a:latin typeface="Tahoma" pitchFamily="34" charset="0"/>
              </a:rPr>
              <a:t>need</a:t>
            </a:r>
            <a:r>
              <a:rPr lang="en-US" altLang="en-US" b="1" dirty="0">
                <a:solidFill>
                  <a:srgbClr val="000000"/>
                </a:solidFill>
                <a:latin typeface="Tahoma" pitchFamily="34" charset="0"/>
              </a:rPr>
              <a:t> professional consultation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</a:t>
            </a:r>
            <a:r>
              <a:rPr lang="en-US" altLang="en-US" sz="2400" dirty="0">
                <a:solidFill>
                  <a:srgbClr val="000000"/>
                </a:solidFill>
                <a:latin typeface="Tahoma" pitchFamily="34" charset="0"/>
              </a:rPr>
              <a:t>- CPA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Tahoma" pitchFamily="34" charset="0"/>
              </a:rPr>
              <a:t>	- Financial Planner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Tahoma" pitchFamily="34" charset="0"/>
              </a:rPr>
              <a:t>	- Attorney</a:t>
            </a:r>
          </a:p>
          <a:p>
            <a:pPr marL="457200" indent="-45720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altLang="en-US" b="1" dirty="0">
                <a:solidFill>
                  <a:srgbClr val="000000"/>
                </a:solidFill>
                <a:latin typeface="Tahoma" pitchFamily="34" charset="0"/>
              </a:rPr>
              <a:t>Remember</a:t>
            </a: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latin typeface="Tahoma" pitchFamily="34" charset="0"/>
              </a:rPr>
              <a:t>– they </a:t>
            </a:r>
            <a:r>
              <a:rPr lang="en-US" altLang="en-US" sz="2600" u="sng" dirty="0">
                <a:solidFill>
                  <a:srgbClr val="000000"/>
                </a:solidFill>
                <a:latin typeface="Tahoma" pitchFamily="34" charset="0"/>
              </a:rPr>
              <a:t>all</a:t>
            </a:r>
            <a:r>
              <a:rPr lang="en-US" altLang="en-US" sz="2600" dirty="0">
                <a:solidFill>
                  <a:srgbClr val="000000"/>
                </a:solidFill>
                <a:latin typeface="Tahoma" pitchFamily="34" charset="0"/>
              </a:rPr>
              <a:t> are selling something; </a:t>
            </a:r>
            <a:r>
              <a:rPr lang="en-US" altLang="en-US" sz="2600" u="sng" dirty="0">
                <a:solidFill>
                  <a:srgbClr val="000000"/>
                </a:solidFill>
                <a:latin typeface="Tahoma" pitchFamily="34" charset="0"/>
              </a:rPr>
              <a:t>no</a:t>
            </a:r>
            <a:r>
              <a:rPr lang="en-US" altLang="en-US" sz="2600" dirty="0">
                <a:solidFill>
                  <a:srgbClr val="000000"/>
                </a:solidFill>
                <a:latin typeface="Tahoma" pitchFamily="34" charset="0"/>
              </a:rPr>
              <a:t> free lunch</a:t>
            </a:r>
          </a:p>
          <a:p>
            <a:pPr marL="457200" indent="-4572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ahoma" pitchFamily="34" charset="0"/>
              </a:rPr>
              <a:t>Continual self-education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</a:t>
            </a:r>
            <a:r>
              <a:rPr lang="en-US" altLang="en-US" sz="2400" dirty="0">
                <a:solidFill>
                  <a:srgbClr val="000000"/>
                </a:solidFill>
                <a:latin typeface="Tahoma" pitchFamily="34" charset="0"/>
              </a:rPr>
              <a:t>- WSJ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400" dirty="0">
                <a:solidFill>
                  <a:srgbClr val="000000"/>
                </a:solidFill>
                <a:latin typeface="Tahoma" pitchFamily="34" charset="0"/>
              </a:rPr>
              <a:t>	- Fortune, Forbes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400" dirty="0">
                <a:solidFill>
                  <a:srgbClr val="000000"/>
                </a:solidFill>
                <a:latin typeface="Tahoma" pitchFamily="34" charset="0"/>
              </a:rPr>
              <a:t>	- Professional Societies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354773"/>
            <a:ext cx="4476750" cy="414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32638"/>
                </a:solidFill>
                <a:latin typeface="Tahoma" pitchFamily="34" charset="0"/>
              </a:rPr>
              <a:t>TWO THINGS ARE CERTAIN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1143000"/>
          </a:xfrm>
        </p:spPr>
        <p:txBody>
          <a:bodyPr/>
          <a:lstStyle/>
          <a:p>
            <a:r>
              <a:rPr lang="en-US" dirty="0"/>
              <a:t>TAXES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1493837"/>
            <a:ext cx="8884920" cy="4525963"/>
          </a:xfrm>
        </p:spPr>
        <p:txBody>
          <a:bodyPr/>
          <a:lstStyle/>
          <a:p>
            <a:pPr marL="457200" indent="-4572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ahoma" pitchFamily="34" charset="0"/>
              </a:rPr>
              <a:t>IRS doesn’t take a joke</a:t>
            </a:r>
          </a:p>
          <a:p>
            <a:pPr marL="457200" indent="-4572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ahoma" pitchFamily="34" charset="0"/>
              </a:rPr>
              <a:t>Plan all year – makes April 15 tolerable</a:t>
            </a:r>
          </a:p>
          <a:p>
            <a:pPr marL="457200" indent="-4572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ahoma" pitchFamily="34" charset="0"/>
              </a:rPr>
              <a:t>Taxes at all levels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- Federal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- State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- Local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- Sales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	- Others</a:t>
            </a:r>
          </a:p>
          <a:p>
            <a:pPr marL="457200" indent="-4572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ahoma" pitchFamily="34" charset="0"/>
              </a:rPr>
              <a:t>Get to know a CPA ASAP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A32638"/>
                </a:solidFill>
                <a:latin typeface="Tahoma" pitchFamily="34" charset="0"/>
              </a:rPr>
              <a:t>PROTECTION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118262"/>
              </p:ext>
            </p:extLst>
          </p:nvPr>
        </p:nvGraphicFramePr>
        <p:xfrm>
          <a:off x="1714500" y="846138"/>
          <a:ext cx="9410700" cy="554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6900">
                  <a:extLst>
                    <a:ext uri="{9D8B030D-6E8A-4147-A177-3AD203B41FA5}">
                      <a16:colId xmlns:a16="http://schemas.microsoft.com/office/drawing/2014/main" val="2158827129"/>
                    </a:ext>
                  </a:extLst>
                </a:gridCol>
                <a:gridCol w="3136900">
                  <a:extLst>
                    <a:ext uri="{9D8B030D-6E8A-4147-A177-3AD203B41FA5}">
                      <a16:colId xmlns:a16="http://schemas.microsoft.com/office/drawing/2014/main" val="3653382661"/>
                    </a:ext>
                  </a:extLst>
                </a:gridCol>
                <a:gridCol w="3136900">
                  <a:extLst>
                    <a:ext uri="{9D8B030D-6E8A-4147-A177-3AD203B41FA5}">
                      <a16:colId xmlns:a16="http://schemas.microsoft.com/office/drawing/2014/main" val="3558543998"/>
                    </a:ext>
                  </a:extLst>
                </a:gridCol>
              </a:tblGrid>
              <a:tr h="144462">
                <a:tc>
                  <a:txBody>
                    <a:bodyPr/>
                    <a:lstStyle/>
                    <a:p>
                      <a:endParaRPr lang="en-US" sz="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25744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u="sng" dirty="0">
                          <a:solidFill>
                            <a:schemeClr val="bg2"/>
                          </a:solidFill>
                        </a:rPr>
                        <a:t>Wills,</a:t>
                      </a:r>
                      <a:r>
                        <a:rPr lang="en-US" sz="2400" b="1" u="sng" baseline="0" dirty="0">
                          <a:solidFill>
                            <a:schemeClr val="bg2"/>
                          </a:solidFill>
                        </a:rPr>
                        <a:t> Power of Attorney, Trusts</a:t>
                      </a:r>
                      <a:r>
                        <a:rPr lang="en-US" sz="2400" u="none" baseline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– Find a lawyer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296294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u="sng" dirty="0">
                          <a:solidFill>
                            <a:schemeClr val="bg2"/>
                          </a:solidFill>
                        </a:rPr>
                        <a:t>Life Insurance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0727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Term: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lvl="1" indent="0"/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- Pur</a:t>
                      </a: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e protection</a:t>
                      </a:r>
                    </a:p>
                    <a:p>
                      <a:pPr marL="228600" lvl="1" indent="0"/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- Death benefit only</a:t>
                      </a:r>
                    </a:p>
                    <a:p>
                      <a:pPr marL="228600" lvl="1" indent="0"/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- No investment piece</a:t>
                      </a:r>
                    </a:p>
                    <a:p>
                      <a:pPr marL="228600" lvl="1" indent="0"/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- Cheap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025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Whole</a:t>
                      </a: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 Life: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lvl="1" indent="0"/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-</a:t>
                      </a: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Protection</a:t>
                      </a: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 &amp; investment</a:t>
                      </a:r>
                    </a:p>
                    <a:p>
                      <a:pPr marL="228600" lvl="1" indent="0"/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- More expensive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977923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1431925" lvl="3" indent="0"/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Two</a:t>
                      </a: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 – five times annual income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57542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u="sng" dirty="0">
                          <a:solidFill>
                            <a:schemeClr val="bg2"/>
                          </a:solidFill>
                        </a:rPr>
                        <a:t>Disability</a:t>
                      </a:r>
                      <a:r>
                        <a:rPr lang="en-US" sz="2400" b="1" u="sng" baseline="0" dirty="0">
                          <a:solidFill>
                            <a:schemeClr val="bg2"/>
                          </a:solidFill>
                        </a:rPr>
                        <a:t> Insurance</a:t>
                      </a:r>
                      <a:endParaRPr lang="en-US" sz="2400" b="1" u="sng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233840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1431925" lvl="3" indent="0"/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- 66.66% of income</a:t>
                      </a:r>
                    </a:p>
                    <a:p>
                      <a:pPr marL="1431925" lvl="3" indent="0"/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- Occupation specific</a:t>
                      </a:r>
                    </a:p>
                    <a:p>
                      <a:pPr marL="1431925" lvl="3" indent="0"/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- 3-12 month delay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1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067485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00" y="6248400"/>
            <a:ext cx="527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32638"/>
                </a:solidFill>
                <a:latin typeface="+mn-lt"/>
              </a:rPr>
              <a:t>Check your employment benefits</a:t>
            </a:r>
          </a:p>
        </p:txBody>
      </p:sp>
    </p:spTree>
    <p:extLst>
      <p:ext uri="{BB962C8B-B14F-4D97-AF65-F5344CB8AC3E}">
        <p14:creationId xmlns:p14="http://schemas.microsoft.com/office/powerpoint/2010/main" val="1312709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9" name="Text Box 3"/>
          <p:cNvSpPr txBox="1">
            <a:spLocks noChangeArrowheads="1"/>
          </p:cNvSpPr>
          <p:nvPr/>
        </p:nvSpPr>
        <p:spPr bwMode="auto">
          <a:xfrm>
            <a:off x="2286000" y="1676401"/>
            <a:ext cx="7848600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9431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20574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21717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 Couples fight most about: 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kids and money</a:t>
            </a:r>
          </a:p>
          <a:p>
            <a:pPr>
              <a:defRPr/>
            </a:pPr>
            <a:endParaRPr lang="en-US" altLang="en-US" sz="4000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defRPr/>
            </a:pPr>
            <a:endParaRPr lang="en-US" altLang="en-US" sz="2800" dirty="0">
              <a:solidFill>
                <a:srgbClr val="000000"/>
              </a:solidFill>
              <a:latin typeface="Tahoma" pitchFamily="34" charset="0"/>
            </a:endParaRPr>
          </a:p>
          <a:p>
            <a:pPr algn="ctr">
              <a:spcAft>
                <a:spcPts val="1200"/>
              </a:spcAft>
              <a:defRPr/>
            </a:pPr>
            <a:r>
              <a:rPr lang="en-US" altLang="en-US" sz="3200" dirty="0">
                <a:solidFill>
                  <a:srgbClr val="000000"/>
                </a:solidFill>
                <a:latin typeface="Tahoma" pitchFamily="34" charset="0"/>
              </a:rPr>
              <a:t>Remember the Airline Message:</a:t>
            </a:r>
          </a:p>
          <a:p>
            <a:pPr algn="ctr">
              <a:spcAft>
                <a:spcPts val="600"/>
              </a:spcAft>
              <a:defRPr/>
            </a:pPr>
            <a:r>
              <a:rPr lang="en-US" altLang="en-US" sz="3200" dirty="0">
                <a:solidFill>
                  <a:srgbClr val="A32638"/>
                </a:solidFill>
                <a:latin typeface="Tahoma" pitchFamily="34" charset="0"/>
              </a:rPr>
              <a:t>In case of an emergency - </a:t>
            </a:r>
          </a:p>
          <a:p>
            <a:pPr algn="ctr">
              <a:spcAft>
                <a:spcPts val="600"/>
              </a:spcAft>
              <a:defRPr/>
            </a:pPr>
            <a:r>
              <a:rPr lang="en-US" altLang="en-US" sz="3200" dirty="0">
                <a:solidFill>
                  <a:srgbClr val="A32638"/>
                </a:solidFill>
                <a:latin typeface="Tahoma" pitchFamily="34" charset="0"/>
              </a:rPr>
              <a:t>put on </a:t>
            </a:r>
            <a:r>
              <a:rPr lang="en-US" altLang="en-US" sz="3200" u="sng" dirty="0">
                <a:solidFill>
                  <a:srgbClr val="A32638"/>
                </a:solidFill>
                <a:latin typeface="Tahoma" pitchFamily="34" charset="0"/>
              </a:rPr>
              <a:t>your</a:t>
            </a:r>
            <a:r>
              <a:rPr lang="en-US" altLang="en-US" sz="3200" dirty="0">
                <a:solidFill>
                  <a:srgbClr val="A32638"/>
                </a:solidFill>
                <a:latin typeface="Tahoma" pitchFamily="34" charset="0"/>
              </a:rPr>
              <a:t> oxygen mask first,</a:t>
            </a:r>
          </a:p>
          <a:p>
            <a:pPr algn="ctr">
              <a:spcAft>
                <a:spcPts val="600"/>
              </a:spcAft>
              <a:defRPr/>
            </a:pPr>
            <a:r>
              <a:rPr lang="en-US" altLang="en-US" sz="3200" u="sng" dirty="0">
                <a:solidFill>
                  <a:srgbClr val="A32638"/>
                </a:solidFill>
                <a:latin typeface="Tahoma" pitchFamily="34" charset="0"/>
              </a:rPr>
              <a:t>then</a:t>
            </a:r>
            <a:r>
              <a:rPr lang="en-US" altLang="en-US" sz="3200" dirty="0">
                <a:solidFill>
                  <a:srgbClr val="A32638"/>
                </a:solidFill>
                <a:latin typeface="Tahoma" pitchFamily="34" charset="0"/>
              </a:rPr>
              <a:t> assist your child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A32638"/>
                </a:solidFill>
                <a:latin typeface="Tahoma" pitchFamily="34" charset="0"/>
              </a:rPr>
              <a:t>RETIREMENT/KIDS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143000"/>
          </a:xfrm>
        </p:spPr>
        <p:txBody>
          <a:bodyPr/>
          <a:lstStyle/>
          <a:p>
            <a:r>
              <a:rPr lang="en-US" dirty="0"/>
              <a:t>Just like in the practice of Surgery, HOPE is not </a:t>
            </a:r>
            <a:r>
              <a:rPr lang="en-US"/>
              <a:t>a strategy!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3553" y="1595778"/>
            <a:ext cx="5838048" cy="51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88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447800" y="1044642"/>
            <a:ext cx="9296400" cy="591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House</a:t>
            </a: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 - own or rent, maintenance, taxes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Fixed income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Social Security </a:t>
            </a: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- will provide $25-30,000. annual</a:t>
            </a:r>
            <a:r>
              <a:rPr lang="en-US" altLang="en-US" b="0" dirty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80-</a:t>
            </a:r>
            <a:r>
              <a:rPr lang="en-US" altLang="en-US" u="sng" dirty="0">
                <a:solidFill>
                  <a:srgbClr val="000000"/>
                </a:solidFill>
                <a:latin typeface="Tahoma" pitchFamily="34" charset="0"/>
              </a:rPr>
              <a:t>100%</a:t>
            </a: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 of your annual salary is what you will </a:t>
            </a:r>
            <a:r>
              <a:rPr lang="en-US" altLang="en-US" u="sng" dirty="0">
                <a:solidFill>
                  <a:srgbClr val="000000"/>
                </a:solidFill>
                <a:latin typeface="Tahoma" pitchFamily="34" charset="0"/>
              </a:rPr>
              <a:t>want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Diminishes over time/age</a:t>
            </a:r>
          </a:p>
          <a:p>
            <a:pPr>
              <a:lnSpc>
                <a:spcPct val="80000"/>
              </a:lnSpc>
            </a:pPr>
            <a:endParaRPr lang="en-US" altLang="en-US" sz="3200" dirty="0">
              <a:solidFill>
                <a:srgbClr val="000000"/>
              </a:solidFill>
              <a:latin typeface="Tahoma" pitchFamily="34" charset="0"/>
            </a:endParaRPr>
          </a:p>
          <a:p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Key Strategies</a:t>
            </a:r>
          </a:p>
          <a:p>
            <a:pPr>
              <a:spcAft>
                <a:spcPts val="600"/>
              </a:spcAft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   - </a:t>
            </a:r>
            <a:r>
              <a:rPr lang="en-US" altLang="en-US" u="sng" dirty="0">
                <a:solidFill>
                  <a:srgbClr val="000000"/>
                </a:solidFill>
                <a:latin typeface="Tahoma" pitchFamily="34" charset="0"/>
              </a:rPr>
              <a:t>Pay yourself first</a:t>
            </a:r>
          </a:p>
          <a:p>
            <a:pPr>
              <a:spcAft>
                <a:spcPts val="600"/>
              </a:spcAft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   - Consistency</a:t>
            </a:r>
          </a:p>
          <a:p>
            <a:pPr>
              <a:spcAft>
                <a:spcPts val="600"/>
              </a:spcAft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   - Understand risk/reward and volatility</a:t>
            </a:r>
          </a:p>
          <a:p>
            <a:pPr>
              <a:spcAft>
                <a:spcPts val="600"/>
              </a:spcAft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   - Understand how your practice plan contributes/matches</a:t>
            </a:r>
          </a:p>
          <a:p>
            <a:endParaRPr lang="en-US" altLang="en-US" dirty="0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r>
              <a:rPr lang="en-US" altLang="en-US" sz="2800" dirty="0">
                <a:solidFill>
                  <a:srgbClr val="A32638"/>
                </a:solidFill>
                <a:latin typeface="Tahoma" pitchFamily="34" charset="0"/>
              </a:rPr>
              <a:t>When is the time to plan?</a:t>
            </a:r>
            <a:endParaRPr lang="en-US" altLang="en-US" sz="28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A32638"/>
                </a:solidFill>
                <a:latin typeface="Tahoma" pitchFamily="34" charset="0"/>
              </a:rPr>
              <a:t>RETIREMENT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b="1" u="sng" dirty="0"/>
              <a:t>Case Report- personal journey,…so far.</a:t>
            </a:r>
          </a:p>
          <a:p>
            <a:pPr marL="514350" indent="-514350">
              <a:buAutoNum type="arabicPeriod"/>
            </a:pPr>
            <a:r>
              <a:rPr lang="en-US" dirty="0"/>
              <a:t>What was I thinking/planning/doing along the way?</a:t>
            </a:r>
          </a:p>
          <a:p>
            <a:pPr marL="514350" indent="-514350">
              <a:buAutoNum type="arabicPeriod"/>
            </a:pPr>
            <a:r>
              <a:rPr lang="en-US" dirty="0"/>
              <a:t>Lessons learned/refined by teaching the next generation</a:t>
            </a:r>
          </a:p>
          <a:p>
            <a:pPr marL="514350" indent="-514350">
              <a:buAutoNum type="arabicPeriod"/>
            </a:pPr>
            <a:r>
              <a:rPr lang="en-US" dirty="0"/>
              <a:t>Financial realities-you can retire anytime you want, wherever you want- IF you can afford it.</a:t>
            </a:r>
          </a:p>
        </p:txBody>
      </p:sp>
    </p:spTree>
    <p:extLst>
      <p:ext uri="{BB962C8B-B14F-4D97-AF65-F5344CB8AC3E}">
        <p14:creationId xmlns:p14="http://schemas.microsoft.com/office/powerpoint/2010/main" val="367061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981200" y="1371601"/>
            <a:ext cx="899160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Tahoma" pitchFamily="34" charset="0"/>
              </a:rPr>
              <a:t>$250K-$1.0M </a:t>
            </a:r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each total</a:t>
            </a:r>
          </a:p>
          <a:p>
            <a:pPr>
              <a:lnSpc>
                <a:spcPct val="80000"/>
              </a:lnSpc>
            </a:pPr>
            <a:endParaRPr lang="en-US" altLang="en-US" sz="2800" dirty="0">
              <a:solidFill>
                <a:srgbClr val="000000"/>
              </a:solidFill>
              <a:latin typeface="Tahoma" pitchFamily="34" charset="0"/>
            </a:endParaRPr>
          </a:p>
          <a:p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Education:	</a:t>
            </a: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$45K/year x 4 years = $180K</a:t>
            </a:r>
          </a:p>
          <a:p>
            <a:pPr>
              <a:lnSpc>
                <a:spcPct val="80000"/>
              </a:lnSpc>
            </a:pPr>
            <a:endParaRPr lang="en-US" altLang="en-US" sz="2800" dirty="0">
              <a:solidFill>
                <a:srgbClr val="000000"/>
              </a:solidFill>
              <a:latin typeface="Tahoma" pitchFamily="34" charset="0"/>
            </a:endParaRPr>
          </a:p>
          <a:p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Start now:	</a:t>
            </a: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Investment account</a:t>
            </a:r>
          </a:p>
          <a:p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     			Zero coupon bonds</a:t>
            </a:r>
          </a:p>
          <a:p>
            <a:pPr>
              <a:lnSpc>
                <a:spcPct val="80000"/>
              </a:lnSpc>
            </a:pPr>
            <a:endParaRPr lang="en-US" altLang="en-US" sz="2800" dirty="0">
              <a:solidFill>
                <a:srgbClr val="A32638"/>
              </a:solidFill>
              <a:latin typeface="Tahoma" pitchFamily="34" charset="0"/>
            </a:endParaRPr>
          </a:p>
          <a:p>
            <a:pPr algn="ctr">
              <a:lnSpc>
                <a:spcPct val="80000"/>
              </a:lnSpc>
            </a:pPr>
            <a:endParaRPr lang="en-US" altLang="en-US" sz="2800" dirty="0">
              <a:solidFill>
                <a:srgbClr val="000000"/>
              </a:solidFill>
              <a:latin typeface="Tahoma" pitchFamily="34" charset="0"/>
            </a:endParaRPr>
          </a:p>
          <a:p>
            <a:pPr algn="ctr">
              <a:lnSpc>
                <a:spcPct val="80000"/>
              </a:lnSpc>
            </a:pPr>
            <a:endParaRPr lang="en-US" altLang="en-US" sz="2800" dirty="0">
              <a:solidFill>
                <a:srgbClr val="000000"/>
              </a:solidFill>
              <a:latin typeface="Tahoma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altLang="en-US" sz="3200" dirty="0">
                <a:solidFill>
                  <a:srgbClr val="A32638"/>
                </a:solidFill>
                <a:latin typeface="Tahoma" pitchFamily="34" charset="0"/>
              </a:rPr>
              <a:t>Can borrow for education</a:t>
            </a:r>
          </a:p>
          <a:p>
            <a:pPr algn="ctr">
              <a:spcAft>
                <a:spcPts val="1200"/>
              </a:spcAft>
            </a:pPr>
            <a:r>
              <a:rPr lang="en-US" altLang="en-US" sz="3200" dirty="0">
                <a:solidFill>
                  <a:srgbClr val="A32638"/>
                </a:solidFill>
                <a:latin typeface="Tahoma" pitchFamily="34" charset="0"/>
              </a:rPr>
              <a:t>Can’t borrow for retirement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24000" y="1066800"/>
            <a:ext cx="784860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dirty="0">
                <a:solidFill>
                  <a:srgbClr val="000000"/>
                </a:solidFill>
                <a:latin typeface="Tahoma" pitchFamily="34" charset="0"/>
              </a:rPr>
              <a:t>You have two choices:</a:t>
            </a:r>
          </a:p>
          <a:p>
            <a:pPr algn="ctr"/>
            <a:endParaRPr lang="en-US" altLang="en-US" sz="2800" dirty="0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r>
              <a:rPr lang="en-US" altLang="en-US" sz="4000" dirty="0">
                <a:solidFill>
                  <a:srgbClr val="A32638"/>
                </a:solidFill>
                <a:latin typeface="Tahoma" pitchFamily="34" charset="0"/>
              </a:rPr>
              <a:t>Buy </a:t>
            </a:r>
            <a:r>
              <a:rPr lang="en-US" altLang="en-US" sz="4000" dirty="0">
                <a:solidFill>
                  <a:srgbClr val="000000"/>
                </a:solidFill>
                <a:latin typeface="Tahoma" pitchFamily="34" charset="0"/>
              </a:rPr>
              <a:t>or </a:t>
            </a:r>
            <a:r>
              <a:rPr lang="en-US" altLang="en-US" sz="4000" dirty="0">
                <a:solidFill>
                  <a:srgbClr val="A32638"/>
                </a:solidFill>
                <a:latin typeface="Tahoma" pitchFamily="34" charset="0"/>
              </a:rPr>
              <a:t>Rent</a:t>
            </a:r>
          </a:p>
          <a:p>
            <a:pPr algn="ctr"/>
            <a:endParaRPr lang="en-US" altLang="en-US" sz="2800" dirty="0">
              <a:solidFill>
                <a:srgbClr val="A32638"/>
              </a:solidFill>
              <a:latin typeface="Tahoma" pitchFamily="34" charset="0"/>
            </a:endParaRPr>
          </a:p>
          <a:p>
            <a:pPr algn="ctr"/>
            <a:endParaRPr lang="en-US" altLang="en-US" sz="2800" dirty="0">
              <a:solidFill>
                <a:srgbClr val="A32638"/>
              </a:solidFill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1710452"/>
            <a:ext cx="6781800" cy="339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86100" y="4597926"/>
            <a:ext cx="60198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See WSJ article:</a:t>
            </a:r>
          </a:p>
          <a:p>
            <a:endParaRPr lang="en-US" altLang="en-US" sz="1100" dirty="0">
              <a:solidFill>
                <a:srgbClr val="000000"/>
              </a:solidFill>
              <a:latin typeface="Tahoma" pitchFamily="34" charset="0"/>
            </a:endParaRPr>
          </a:p>
          <a:p>
            <a:pPr lvl="1">
              <a:spcAft>
                <a:spcPts val="1200"/>
              </a:spcAft>
              <a:buFontTx/>
              <a:buChar char="•"/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  Conventional Wisdom (</a:t>
            </a:r>
            <a:r>
              <a:rPr lang="en-US" altLang="en-US" b="0" dirty="0" err="1">
                <a:solidFill>
                  <a:srgbClr val="000000"/>
                </a:solidFill>
                <a:latin typeface="Tahoma" pitchFamily="34" charset="0"/>
              </a:rPr>
              <a:t>CW</a:t>
            </a: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)</a:t>
            </a:r>
          </a:p>
          <a:p>
            <a:pPr lvl="1">
              <a:spcAft>
                <a:spcPts val="1200"/>
              </a:spcAft>
              <a:buFontTx/>
              <a:buChar char="•"/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  It’s okay to question (</a:t>
            </a:r>
            <a:r>
              <a:rPr lang="en-US" altLang="en-US" b="0" dirty="0" err="1">
                <a:solidFill>
                  <a:srgbClr val="000000"/>
                </a:solidFill>
                <a:latin typeface="Tahoma" pitchFamily="34" charset="0"/>
              </a:rPr>
              <a:t>CW</a:t>
            </a: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)</a:t>
            </a:r>
          </a:p>
          <a:p>
            <a:pPr lvl="1">
              <a:spcAft>
                <a:spcPts val="1200"/>
              </a:spcAft>
              <a:buFontTx/>
              <a:buChar char="•"/>
            </a:pPr>
            <a:r>
              <a:rPr lang="en-US" altLang="en-US" b="0" dirty="0">
                <a:solidFill>
                  <a:srgbClr val="000000"/>
                </a:solidFill>
                <a:latin typeface="Tahoma" pitchFamily="34" charset="0"/>
              </a:rPr>
              <a:t>  Value of continued reading/learning</a:t>
            </a:r>
            <a:endParaRPr lang="en-US" b="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9702" r="15396"/>
          <a:stretch/>
        </p:blipFill>
        <p:spPr>
          <a:xfrm>
            <a:off x="152400" y="160338"/>
            <a:ext cx="3143168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168" y="274638"/>
            <a:ext cx="6610432" cy="1143000"/>
          </a:xfrm>
        </p:spPr>
        <p:txBody>
          <a:bodyPr/>
          <a:lstStyle/>
          <a:p>
            <a:pPr algn="l"/>
            <a:r>
              <a:rPr lang="en-US" altLang="en-US" dirty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1"/>
            <a:ext cx="7924800" cy="4525963"/>
          </a:xfrm>
        </p:spPr>
        <p:txBody>
          <a:bodyPr/>
          <a:lstStyle/>
          <a:p>
            <a:pPr marL="1949450" indent="-576263"/>
            <a:r>
              <a:rPr lang="en-US" altLang="en-US" b="1" dirty="0"/>
              <a:t>Start Now</a:t>
            </a:r>
          </a:p>
          <a:p>
            <a:pPr marL="576263" indent="-576263"/>
            <a:endParaRPr lang="en-US" altLang="en-US" sz="1400" dirty="0"/>
          </a:p>
          <a:p>
            <a:pPr marL="1949450" indent="-576263"/>
            <a:r>
              <a:rPr lang="en-US" altLang="en-US" b="1" dirty="0"/>
              <a:t>Talk to your spouse/partner</a:t>
            </a:r>
          </a:p>
          <a:p>
            <a:pPr marL="576263" indent="-576263"/>
            <a:endParaRPr lang="en-US" altLang="en-US" sz="1400" b="1" dirty="0"/>
          </a:p>
          <a:p>
            <a:pPr marL="576263" indent="-576263"/>
            <a:r>
              <a:rPr lang="en-US" altLang="en-US" b="1" dirty="0"/>
              <a:t>It is up to you two</a:t>
            </a:r>
          </a:p>
          <a:p>
            <a:pPr marL="576263" indent="-576263"/>
            <a:endParaRPr lang="en-US" altLang="en-US" sz="1400" b="1" dirty="0"/>
          </a:p>
          <a:p>
            <a:pPr marL="576263" indent="-576263"/>
            <a:r>
              <a:rPr lang="en-US" altLang="en-US" b="1" dirty="0"/>
              <a:t>Professional consultants</a:t>
            </a:r>
          </a:p>
          <a:p>
            <a:pPr marL="0" indent="0">
              <a:buNone/>
            </a:pPr>
            <a:r>
              <a:rPr lang="en-US" altLang="en-US" dirty="0"/>
              <a:t>          - get the best</a:t>
            </a:r>
          </a:p>
          <a:p>
            <a:pPr marL="0" indent="0">
              <a:buNone/>
            </a:pPr>
            <a:r>
              <a:rPr lang="en-US" altLang="en-US" dirty="0"/>
              <a:t>          - listen and learn</a:t>
            </a:r>
          </a:p>
          <a:p>
            <a:pPr marL="0" indent="0">
              <a:buNone/>
            </a:pPr>
            <a:r>
              <a:rPr lang="en-US" altLang="en-US" dirty="0"/>
              <a:t>          - question/stay informed</a:t>
            </a:r>
          </a:p>
          <a:p>
            <a:endParaRPr lang="en-US" dirty="0"/>
          </a:p>
        </p:txBody>
      </p:sp>
      <p:sp>
        <p:nvSpPr>
          <p:cNvPr id="8" name="AutoShape 2" descr="Image result for financial planning"/>
          <p:cNvSpPr>
            <a:spLocks noChangeAspect="1" noChangeArrowheads="1"/>
          </p:cNvSpPr>
          <p:nvPr/>
        </p:nvSpPr>
        <p:spPr bwMode="auto">
          <a:xfrm>
            <a:off x="7924800" y="4038600"/>
            <a:ext cx="29718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Case Report- personal journey,…so far.</a:t>
            </a:r>
          </a:p>
          <a:p>
            <a:pPr marL="514350" indent="-514350">
              <a:buAutoNum type="arabicPeriod"/>
            </a:pPr>
            <a:r>
              <a:rPr lang="en-US" dirty="0"/>
              <a:t>What was I thinking/planning/doing along the way?</a:t>
            </a:r>
          </a:p>
          <a:p>
            <a:pPr marL="514350" indent="-514350">
              <a:buAutoNum type="arabicPeriod"/>
            </a:pPr>
            <a:r>
              <a:rPr lang="en-US" dirty="0"/>
              <a:t>Lessons learned/refined by teaching the next generation</a:t>
            </a:r>
          </a:p>
          <a:p>
            <a:pPr marL="514350" indent="-514350">
              <a:buAutoNum type="arabicPeriod"/>
            </a:pPr>
            <a:r>
              <a:rPr lang="en-US" b="1" u="sng" dirty="0"/>
              <a:t>Financial realities-you can retire anytime you want, wherever you want IF you can afford it.</a:t>
            </a:r>
          </a:p>
        </p:txBody>
      </p:sp>
    </p:spTree>
    <p:extLst>
      <p:ext uri="{BB962C8B-B14F-4D97-AF65-F5344CB8AC3E}">
        <p14:creationId xmlns:p14="http://schemas.microsoft.com/office/powerpoint/2010/main" val="6149277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general thoughts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Average faculty member is not financially independent</a:t>
            </a:r>
          </a:p>
          <a:p>
            <a:endParaRPr lang="en-US" dirty="0"/>
          </a:p>
          <a:p>
            <a:r>
              <a:rPr lang="en-US" dirty="0"/>
              <a:t>In 21</a:t>
            </a:r>
            <a:r>
              <a:rPr lang="en-US" baseline="30000" dirty="0"/>
              <a:t>st</a:t>
            </a:r>
            <a:r>
              <a:rPr lang="en-US" dirty="0"/>
              <a:t> century, most will have defined contribution plan, not defined benefit plan</a:t>
            </a:r>
          </a:p>
          <a:p>
            <a:endParaRPr lang="en-US" dirty="0"/>
          </a:p>
          <a:p>
            <a:r>
              <a:rPr lang="en-US" dirty="0"/>
              <a:t>Take every employer 401 K matching dollar-it is FREE money</a:t>
            </a:r>
          </a:p>
          <a:p>
            <a:endParaRPr lang="en-US" dirty="0"/>
          </a:p>
          <a:p>
            <a:r>
              <a:rPr lang="en-US" dirty="0"/>
              <a:t>Financial independence is Freedom to discover, explore and enjoy your next act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834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Useful Read</a:t>
            </a:r>
            <a:br>
              <a:rPr lang="en-US" dirty="0"/>
            </a:br>
            <a:r>
              <a:rPr lang="en-US" dirty="0"/>
              <a:t>“</a:t>
            </a:r>
            <a:r>
              <a:rPr lang="en-US" sz="2400" dirty="0"/>
              <a:t>To exist is to change, to change is to mature, to mature is to go on creating oneself endlessly.”  Henri Bergson</a:t>
            </a:r>
          </a:p>
        </p:txBody>
      </p:sp>
      <p:pic>
        <p:nvPicPr>
          <p:cNvPr id="2050" name="Picture 2" descr="Changing Gear: Creating the Life You Want After a Full On Career: Hall,  Jan, Stokes, Jon: 9781472277039: Amazon.com: Book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351" y="2057400"/>
            <a:ext cx="7975298" cy="418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818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Confirmation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“Think of all the time people spend deciding which University they would like to attend, which courses they will study and the careers they will pursue.</a:t>
            </a:r>
          </a:p>
          <a:p>
            <a:r>
              <a:rPr lang="en-US" sz="3600" dirty="0"/>
              <a:t>Deciding on their post-career lifestyle is just as important </a:t>
            </a:r>
          </a:p>
          <a:p>
            <a:r>
              <a:rPr lang="en-US" sz="3600" dirty="0"/>
              <a:t>They (you) may have decades to enjoy!”</a:t>
            </a:r>
          </a:p>
          <a:p>
            <a:r>
              <a:rPr lang="en-US" sz="3600" dirty="0"/>
              <a:t>				 </a:t>
            </a:r>
            <a:r>
              <a:rPr lang="en-US" sz="2000" dirty="0"/>
              <a:t>Book Review: Bartleby in The Economist April 17, 2021</a:t>
            </a:r>
          </a:p>
          <a:p>
            <a:r>
              <a:rPr lang="en-US" sz="2000" dirty="0"/>
              <a:t>				         “Stepping Down is Hard to Do”</a:t>
            </a:r>
          </a:p>
        </p:txBody>
      </p:sp>
    </p:spTree>
    <p:extLst>
      <p:ext uri="{BB962C8B-B14F-4D97-AF65-F5344CB8AC3E}">
        <p14:creationId xmlns:p14="http://schemas.microsoft.com/office/powerpoint/2010/main" val="27227463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Kubler</a:t>
            </a:r>
            <a:r>
              <a:rPr lang="en-US" dirty="0"/>
              <a:t> Ross was </a:t>
            </a:r>
            <a:r>
              <a:rPr lang="en-US" i="1" dirty="0"/>
              <a:t>RIGHT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02000"/>
            <a:ext cx="7620000" cy="5422600"/>
          </a:xfrm>
        </p:spPr>
      </p:pic>
    </p:spTree>
    <p:extLst>
      <p:ext uri="{BB962C8B-B14F-4D97-AF65-F5344CB8AC3E}">
        <p14:creationId xmlns:p14="http://schemas.microsoft.com/office/powerpoint/2010/main" val="8645499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be a Convulsive Seismic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“Two hours ago, I could have said 5 words and been quoted in fifteen minutes in every capital of the world. </a:t>
            </a:r>
          </a:p>
          <a:p>
            <a:r>
              <a:rPr lang="en-US" sz="3600" dirty="0"/>
              <a:t>Now I can talk for 2 hrs. and nobody gives a damn! “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Harry Truman shortly after leaving office </a:t>
            </a:r>
            <a:r>
              <a:rPr lang="en-US" sz="2400" dirty="0">
                <a:sym typeface="Wingdings" panose="05000000000000000000" pitchFamily="2" charset="2"/>
              </a:rPr>
              <a:t>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995669"/>
            <a:ext cx="3663280" cy="263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97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3" name="Text Box 3"/>
          <p:cNvSpPr txBox="1">
            <a:spLocks noChangeArrowheads="1"/>
          </p:cNvSpPr>
          <p:nvPr/>
        </p:nvSpPr>
        <p:spPr bwMode="auto">
          <a:xfrm>
            <a:off x="609600" y="152400"/>
            <a:ext cx="8991600" cy="515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endParaRPr lang="en-US" altLang="en-US" sz="1100" dirty="0">
              <a:solidFill>
                <a:srgbClr val="000000"/>
              </a:solidFill>
              <a:latin typeface="Tahoma" pitchFamily="34" charset="0"/>
            </a:endParaRPr>
          </a:p>
          <a:p>
            <a:pPr algn="ctr">
              <a:defRPr/>
            </a:pPr>
            <a:r>
              <a:rPr lang="en-US" altLang="en-US" sz="3600" dirty="0">
                <a:solidFill>
                  <a:srgbClr val="000000"/>
                </a:solidFill>
                <a:latin typeface="Tahoma" pitchFamily="34" charset="0"/>
              </a:rPr>
              <a:t>YOU WILL SCREW UP</a:t>
            </a:r>
          </a:p>
          <a:p>
            <a:pPr algn="ctr">
              <a:defRPr/>
            </a:pPr>
            <a:r>
              <a:rPr lang="en-US" altLang="en-US" sz="3600" dirty="0">
                <a:solidFill>
                  <a:srgbClr val="990000"/>
                </a:solidFill>
                <a:latin typeface="Tahoma" pitchFamily="34" charset="0"/>
              </a:rPr>
              <a:t>FAILURE</a:t>
            </a:r>
          </a:p>
          <a:p>
            <a:pPr algn="ctr">
              <a:defRPr/>
            </a:pPr>
            <a:endParaRPr lang="en-US" alt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defRPr/>
            </a:pPr>
            <a:r>
              <a:rPr lang="en-US" altLang="en-US" sz="3200" b="0" dirty="0">
                <a:solidFill>
                  <a:srgbClr val="000000"/>
                </a:solidFill>
                <a:latin typeface="Tahoma" pitchFamily="34" charset="0"/>
              </a:rPr>
              <a:t>In my career:</a:t>
            </a:r>
          </a:p>
          <a:p>
            <a:pPr marL="457200" indent="-457200">
              <a:spcBef>
                <a:spcPts val="600"/>
              </a:spcBef>
              <a:buFontTx/>
              <a:buChar char="-"/>
              <a:defRPr/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I have missed 9,000 shots.</a:t>
            </a:r>
          </a:p>
          <a:p>
            <a:pPr marL="457200" indent="-457200">
              <a:spcBef>
                <a:spcPts val="600"/>
              </a:spcBef>
              <a:buFontTx/>
              <a:buChar char="-"/>
              <a:defRPr/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I have lost &gt;300 games.</a:t>
            </a:r>
          </a:p>
          <a:p>
            <a:pPr marL="457200" indent="-457200">
              <a:spcBef>
                <a:spcPts val="600"/>
              </a:spcBef>
              <a:buFontTx/>
              <a:buChar char="-"/>
              <a:defRPr/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Twenty-six times I have been trusted</a:t>
            </a:r>
          </a:p>
          <a:p>
            <a:pPr marL="463550" indent="-463550">
              <a:spcBef>
                <a:spcPts val="600"/>
              </a:spcBef>
              <a:defRPr/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 	to take the game-winning shot  …and missed.</a:t>
            </a:r>
          </a:p>
          <a:p>
            <a:pPr marL="463550" indent="-463550">
              <a:spcBef>
                <a:spcPts val="600"/>
              </a:spcBef>
              <a:buFontTx/>
              <a:buChar char="-"/>
              <a:defRPr/>
            </a:pPr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I have failed over &amp; over &amp; over again.</a:t>
            </a:r>
          </a:p>
          <a:p>
            <a:pPr marL="463550" indent="-463550">
              <a:spcBef>
                <a:spcPts val="600"/>
              </a:spcBef>
              <a:buFontTx/>
              <a:buChar char="-"/>
              <a:defRPr/>
            </a:pPr>
            <a:endParaRPr lang="en-US" altLang="en-US" sz="2800" b="0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860164" name="Picture 4" descr="michael-jordan-mj-mj-2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04800"/>
            <a:ext cx="1600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65" name="Rectangle 5"/>
          <p:cNvSpPr>
            <a:spLocks noChangeArrowheads="1"/>
          </p:cNvSpPr>
          <p:nvPr/>
        </p:nvSpPr>
        <p:spPr bwMode="auto">
          <a:xfrm>
            <a:off x="8686801" y="2224088"/>
            <a:ext cx="1685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Tahoma" pitchFamily="34" charset="0"/>
              </a:rPr>
              <a:t>Michael Jordan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5065693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0" dirty="0">
                <a:solidFill>
                  <a:srgbClr val="000000"/>
                </a:solidFill>
                <a:latin typeface="Tahoma" pitchFamily="34" charset="0"/>
              </a:rPr>
              <a:t>But I never quit … and that is why I succeed.</a:t>
            </a:r>
          </a:p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0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0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0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0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HPI:  Subject is a 71 y/o retired Stanford Surgeon</a:t>
            </a:r>
          </a:p>
          <a:p>
            <a:endParaRPr lang="en-US" dirty="0"/>
          </a:p>
          <a:p>
            <a:r>
              <a:rPr lang="en-US" dirty="0"/>
              <a:t>PH:</a:t>
            </a:r>
          </a:p>
          <a:p>
            <a:r>
              <a:rPr lang="en-US" dirty="0"/>
              <a:t> Finished Grade 29</a:t>
            </a:r>
          </a:p>
          <a:p>
            <a:r>
              <a:rPr lang="en-US" dirty="0"/>
              <a:t>	4 </a:t>
            </a:r>
            <a:r>
              <a:rPr lang="en-US" dirty="0" err="1"/>
              <a:t>yrs</a:t>
            </a:r>
            <a:r>
              <a:rPr lang="en-US" dirty="0"/>
              <a:t> undergrad</a:t>
            </a:r>
          </a:p>
          <a:p>
            <a:r>
              <a:rPr lang="en-US" dirty="0"/>
              <a:t>	4yrs. Medical school</a:t>
            </a:r>
          </a:p>
          <a:p>
            <a:r>
              <a:rPr lang="en-US" dirty="0"/>
              <a:t>	9 yrs. post grad training</a:t>
            </a:r>
          </a:p>
          <a:p>
            <a:r>
              <a:rPr lang="en-US" dirty="0"/>
              <a:t>	First ‘paying job’ at age 34 (and retirement contribution)</a:t>
            </a:r>
          </a:p>
          <a:p>
            <a:r>
              <a:rPr lang="en-US" dirty="0"/>
              <a:t>	Lifelong career in academic surgery </a:t>
            </a:r>
          </a:p>
        </p:txBody>
      </p:sp>
    </p:spTree>
    <p:extLst>
      <p:ext uri="{BB962C8B-B14F-4D97-AF65-F5344CB8AC3E}">
        <p14:creationId xmlns:p14="http://schemas.microsoft.com/office/powerpoint/2010/main" val="30569675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D5E5C1-60BD-448A-A476-4F5F371F67D5}" type="slidenum">
              <a:rPr lang="en-US" altLang="en-US" sz="900" b="0"/>
              <a:pPr/>
              <a:t>60</a:t>
            </a:fld>
            <a:endParaRPr lang="en-US" altLang="en-US" sz="900" b="0"/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/>
          </p:nvPr>
        </p:nvGraphicFramePr>
        <p:xfrm>
          <a:off x="3657601" y="-76200"/>
          <a:ext cx="52101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2400915" imgH="3159660" progId="Photoshop.Image.8">
                  <p:embed/>
                </p:oleObj>
              </mc:Choice>
              <mc:Fallback>
                <p:oleObj name="Image" r:id="rId3" imgW="2400915" imgH="3159660" progId="Photoshop.Image.8">
                  <p:embed/>
                  <p:pic>
                    <p:nvPicPr>
                      <p:cNvPr id="9218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-76200"/>
                        <a:ext cx="52101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640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Retirement Financial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think Social Security will suffice</a:t>
            </a:r>
          </a:p>
          <a:p>
            <a:r>
              <a:rPr lang="en-US" dirty="0"/>
              <a:t>Consider</a:t>
            </a:r>
          </a:p>
          <a:p>
            <a:r>
              <a:rPr lang="en-US" dirty="0"/>
              <a:t>	I made max contributions for 40 years</a:t>
            </a:r>
          </a:p>
          <a:p>
            <a:r>
              <a:rPr lang="en-US" dirty="0"/>
              <a:t>	Delayed first draw until 70+</a:t>
            </a:r>
          </a:p>
          <a:p>
            <a:r>
              <a:rPr lang="en-US" dirty="0"/>
              <a:t>Monthly gross  $4125.</a:t>
            </a:r>
          </a:p>
          <a:p>
            <a:r>
              <a:rPr lang="en-US" dirty="0"/>
              <a:t>   less Medicare   (578)</a:t>
            </a:r>
          </a:p>
          <a:p>
            <a:r>
              <a:rPr lang="en-US" dirty="0"/>
              <a:t>	Net         $3547.</a:t>
            </a:r>
          </a:p>
          <a:p>
            <a:r>
              <a:rPr lang="en-US" dirty="0"/>
              <a:t>First ten years retirement you will (want to) spend like last 5 years</a:t>
            </a:r>
          </a:p>
          <a:p>
            <a:r>
              <a:rPr lang="en-US" dirty="0"/>
              <a:t>Don’t tend to spend when you are working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012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866900" y="228600"/>
            <a:ext cx="845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A32638"/>
                </a:solidFill>
                <a:latin typeface="Tahoma" pitchFamily="34" charset="0"/>
              </a:rPr>
              <a:t>FINANCIALS: </a:t>
            </a:r>
            <a:r>
              <a:rPr lang="en-US" altLang="en-US" sz="3600" dirty="0">
                <a:solidFill>
                  <a:srgbClr val="A32638"/>
                </a:solidFill>
                <a:latin typeface="Tahoma" pitchFamily="34" charset="0"/>
              </a:rPr>
              <a:t>Planning Basics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667000" y="4244876"/>
            <a:ext cx="8991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Rough estimates but real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No inflation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Retirement income equals annual income in perpetuity</a:t>
            </a:r>
          </a:p>
          <a:p>
            <a:pPr>
              <a:spcAft>
                <a:spcPts val="1200"/>
              </a:spcAft>
            </a:pPr>
            <a:endParaRPr lang="en-US" alt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867640"/>
              </p:ext>
            </p:extLst>
          </p:nvPr>
        </p:nvGraphicFramePr>
        <p:xfrm>
          <a:off x="2709332" y="2103120"/>
          <a:ext cx="6773335" cy="201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20980808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4792004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5502526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4542063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78271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ANNUAL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GROSS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NEST EGG</a:t>
                      </a:r>
                    </a:p>
                    <a:p>
                      <a:pPr algn="ctr"/>
                      <a:r>
                        <a:rPr lang="en-US" dirty="0"/>
                        <a:t>(NEED)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8586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</a:t>
                      </a:r>
                      <a:r>
                        <a:rPr lang="en-US" sz="2400" dirty="0" err="1"/>
                        <a:t>250K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</a:t>
                      </a:r>
                      <a:r>
                        <a:rPr lang="en-US" sz="2400" dirty="0" err="1"/>
                        <a:t>7.5M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</a:t>
                      </a:r>
                      <a:r>
                        <a:rPr lang="en-US" sz="2400" dirty="0" err="1"/>
                        <a:t>3.5M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</a:t>
                      </a:r>
                      <a:r>
                        <a:rPr lang="en-US" sz="2400" dirty="0" err="1"/>
                        <a:t>4.0M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</a:t>
                      </a:r>
                      <a:r>
                        <a:rPr lang="en-US" sz="2400" dirty="0" err="1"/>
                        <a:t>5M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390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</a:t>
                      </a:r>
                      <a:r>
                        <a:rPr lang="en-US" sz="2400" dirty="0" err="1"/>
                        <a:t>500K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</a:t>
                      </a:r>
                      <a:r>
                        <a:rPr lang="en-US" sz="2400" dirty="0" err="1"/>
                        <a:t>15.0M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</a:t>
                      </a:r>
                      <a:r>
                        <a:rPr lang="en-US" sz="2400" dirty="0" err="1"/>
                        <a:t>7.0M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</a:t>
                      </a:r>
                      <a:r>
                        <a:rPr lang="en-US" sz="2400" dirty="0" err="1"/>
                        <a:t>8.0M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</a:t>
                      </a:r>
                      <a:r>
                        <a:rPr lang="en-US" sz="2400" dirty="0" err="1"/>
                        <a:t>10M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037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$750K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$22.5M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$9.0M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$13.5M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08986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09600" y="1504295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0" dirty="0">
                <a:solidFill>
                  <a:srgbClr val="000000"/>
                </a:solidFill>
                <a:latin typeface="Tahoma" pitchFamily="34" charset="0"/>
              </a:rPr>
              <a:t>Assume you work full time, post training for 30 years:</a:t>
            </a:r>
          </a:p>
        </p:txBody>
      </p:sp>
    </p:spTree>
    <p:extLst>
      <p:ext uri="{BB962C8B-B14F-4D97-AF65-F5344CB8AC3E}">
        <p14:creationId xmlns:p14="http://schemas.microsoft.com/office/powerpoint/2010/main" val="30930256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Corollary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planner</a:t>
            </a:r>
          </a:p>
          <a:p>
            <a:endParaRPr lang="en-US" dirty="0"/>
          </a:p>
          <a:p>
            <a:r>
              <a:rPr lang="en-US" dirty="0"/>
              <a:t>     Dr. X, yes you can afford to retire at age 65</a:t>
            </a:r>
          </a:p>
          <a:p>
            <a:endParaRPr lang="en-US" dirty="0"/>
          </a:p>
          <a:p>
            <a:r>
              <a:rPr lang="en-US" dirty="0"/>
              <a:t>		you’ll just need to die at age 70</a:t>
            </a:r>
          </a:p>
          <a:p>
            <a:endParaRPr lang="en-US" dirty="0"/>
          </a:p>
          <a:p>
            <a:r>
              <a:rPr lang="en-US" dirty="0"/>
              <a:t>Bagging your own groceries must not be job training for retirement</a:t>
            </a:r>
          </a:p>
        </p:txBody>
      </p:sp>
    </p:spTree>
    <p:extLst>
      <p:ext uri="{BB962C8B-B14F-4D97-AF65-F5344CB8AC3E}">
        <p14:creationId xmlns:p14="http://schemas.microsoft.com/office/powerpoint/2010/main" val="22688233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to avoid this situation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82" y="1600200"/>
            <a:ext cx="6021236" cy="4525963"/>
          </a:xfrm>
        </p:spPr>
      </p:pic>
    </p:spTree>
    <p:extLst>
      <p:ext uri="{BB962C8B-B14F-4D97-AF65-F5344CB8AC3E}">
        <p14:creationId xmlns:p14="http://schemas.microsoft.com/office/powerpoint/2010/main" val="114717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Wealth of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Aging is inevitable, decay is a choice</a:t>
            </a:r>
          </a:p>
          <a:p>
            <a:endParaRPr lang="en-US" dirty="0"/>
          </a:p>
          <a:p>
            <a:r>
              <a:rPr lang="en-US" dirty="0"/>
              <a:t>One of my Decathlon events is Athlete</a:t>
            </a:r>
          </a:p>
          <a:p>
            <a:endParaRPr lang="en-US" dirty="0"/>
          </a:p>
          <a:p>
            <a:r>
              <a:rPr lang="en-US" dirty="0"/>
              <a:t>Most everybody ‘gets’ cardio</a:t>
            </a:r>
          </a:p>
          <a:p>
            <a:r>
              <a:rPr lang="en-US" dirty="0"/>
              <a:t>Don’t ignore flexibility</a:t>
            </a:r>
          </a:p>
          <a:p>
            <a:r>
              <a:rPr lang="en-US" dirty="0"/>
              <a:t>Strength/balance training is essential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025" y="1219200"/>
            <a:ext cx="3686175" cy="2770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67200"/>
            <a:ext cx="32766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652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Case report, personal journey-so far.  Remember: N= 1</a:t>
            </a:r>
          </a:p>
          <a:p>
            <a:pPr marL="514350" indent="-514350">
              <a:buAutoNum type="arabicPeriod"/>
            </a:pPr>
            <a:r>
              <a:rPr lang="en-US" dirty="0"/>
              <a:t>Start planning retirement (your </a:t>
            </a:r>
            <a:r>
              <a:rPr lang="en-US" i="1" dirty="0"/>
              <a:t>next</a:t>
            </a:r>
            <a:r>
              <a:rPr lang="en-US" dirty="0"/>
              <a:t> act ) Day 1 of Job 1</a:t>
            </a:r>
          </a:p>
          <a:p>
            <a:pPr lvl="1" indent="0">
              <a:buNone/>
            </a:pPr>
            <a:r>
              <a:rPr lang="en-US" dirty="0"/>
              <a:t>Or at least Today</a:t>
            </a:r>
          </a:p>
          <a:p>
            <a:pPr marL="514350" indent="-514350">
              <a:buAutoNum type="arabicPeriod"/>
            </a:pPr>
            <a:r>
              <a:rPr lang="en-US" dirty="0"/>
              <a:t>Plans may change or become useless, but planning is invaluable</a:t>
            </a:r>
          </a:p>
          <a:p>
            <a:pPr marL="514350" indent="-514350">
              <a:buAutoNum type="arabicPeriod"/>
            </a:pPr>
            <a:r>
              <a:rPr lang="en-US" dirty="0"/>
              <a:t>The game WILL go on,… without you. </a:t>
            </a:r>
            <a:r>
              <a:rPr lang="en-US" b="1" dirty="0"/>
              <a:t>So find your next game</a:t>
            </a:r>
          </a:p>
          <a:p>
            <a:pPr marL="514350" indent="-514350">
              <a:buAutoNum type="arabicPeriod"/>
            </a:pPr>
            <a:r>
              <a:rPr lang="en-US" dirty="0"/>
              <a:t>The freedom to find next game(s) requires solid financial planning</a:t>
            </a:r>
          </a:p>
        </p:txBody>
      </p:sp>
    </p:spTree>
    <p:extLst>
      <p:ext uri="{BB962C8B-B14F-4D97-AF65-F5344CB8AC3E}">
        <p14:creationId xmlns:p14="http://schemas.microsoft.com/office/powerpoint/2010/main" val="3792675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altLang="en-US" sz="2600" dirty="0"/>
              <a:t>Hubbard, L.: “</a:t>
            </a:r>
            <a:r>
              <a:rPr lang="en-US" altLang="en-US" sz="2600" dirty="0">
                <a:hlinkClick r:id="rId2"/>
              </a:rPr>
              <a:t>Financial Security: Lessons Not Taught in Medical School</a:t>
            </a:r>
            <a:r>
              <a:rPr lang="en-US" altLang="en-US" sz="2600" dirty="0"/>
              <a:t>”, General Surgery News, Dec 7, 2020.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altLang="en-US" sz="2600" dirty="0"/>
              <a:t>Harris, E.: “</a:t>
            </a:r>
            <a:r>
              <a:rPr lang="en-US" altLang="en-US" sz="2600" dirty="0">
                <a:hlinkClick r:id="rId3"/>
              </a:rPr>
              <a:t>In Their 20s and Saving for Retirement: How It Started, How It’s Going</a:t>
            </a:r>
            <a:r>
              <a:rPr lang="en-US" altLang="en-US" sz="2600" dirty="0"/>
              <a:t>”, New York Times, Nov 27, 2020.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altLang="en-US" sz="2600" dirty="0"/>
              <a:t>Franklin, B.:  “Advice to a Young Tradesman”, thoughts by Benjamin Franklin from Poor Richard’s Almanac, or from his letters on life and prosperity.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altLang="en-US" sz="2600" dirty="0"/>
              <a:t>Farley, DR, van </a:t>
            </a:r>
            <a:r>
              <a:rPr lang="en-US" altLang="en-US" sz="2600" dirty="0" err="1"/>
              <a:t>Heerden</a:t>
            </a:r>
            <a:r>
              <a:rPr lang="en-US" altLang="en-US" sz="2600" dirty="0"/>
              <a:t>, J.:  “The Surgeon’s 2-minute Guide to Retirement Planning”, Contemporary Surgery, Vol 2:9, Sept 2006.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 startAt="5"/>
            </a:pPr>
            <a:r>
              <a:rPr lang="en-US" altLang="en-US" sz="2700" dirty="0"/>
              <a:t>Robinson, K.:  “</a:t>
            </a:r>
            <a:r>
              <a:rPr lang="en-US" altLang="en-US" sz="2700" dirty="0">
                <a:hlinkClick r:id="rId2"/>
              </a:rPr>
              <a:t>Young Scientists Need Firm Plan to Make Up for a Late Start</a:t>
            </a:r>
            <a:r>
              <a:rPr lang="en-US" altLang="en-US" sz="2700" dirty="0"/>
              <a:t>”, Science, Vol 313, Sept 8, 2006. 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 startAt="5"/>
            </a:pPr>
            <a:r>
              <a:rPr lang="en-US" altLang="en-US" sz="2700" dirty="0"/>
              <a:t>Mincer, J.:  “</a:t>
            </a:r>
            <a:r>
              <a:rPr lang="en-US" altLang="en-US" sz="2700" dirty="0">
                <a:hlinkClick r:id="rId3"/>
              </a:rPr>
              <a:t>How to Set Financial Priorities</a:t>
            </a:r>
            <a:r>
              <a:rPr lang="en-US" altLang="en-US" sz="2700" dirty="0"/>
              <a:t>”, The Wall Street Journal, Jan 11, 2007.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 startAt="5"/>
            </a:pPr>
            <a:r>
              <a:rPr lang="en-US" altLang="en-US" sz="2700" dirty="0"/>
              <a:t>Crook, D.:  “Why Your Home Isn’t the Investment You Think It Is”, The Wall Street Journal, Mar 12, 2007.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 startAt="5"/>
            </a:pPr>
            <a:r>
              <a:rPr lang="en-US" altLang="en-US" sz="2700" dirty="0"/>
              <a:t>Davidson, L. and Bradley, S.: “How to Pick the Right Financial Planner”, Forbes online, Sept 3, 2010.</a:t>
            </a:r>
          </a:p>
        </p:txBody>
      </p:sp>
    </p:spTree>
    <p:extLst>
      <p:ext uri="{BB962C8B-B14F-4D97-AF65-F5344CB8AC3E}">
        <p14:creationId xmlns:p14="http://schemas.microsoft.com/office/powerpoint/2010/main" val="31744300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9"/>
            </a:pPr>
            <a:r>
              <a:rPr lang="en-US" altLang="en-US" sz="2700" dirty="0"/>
              <a:t>Silver, J.:  “How will you get paid?”, </a:t>
            </a:r>
            <a:r>
              <a:rPr lang="en-US" altLang="en-US" sz="2700" dirty="0" err="1"/>
              <a:t>PracticeLink</a:t>
            </a:r>
            <a:r>
              <a:rPr lang="en-US" altLang="en-US" sz="2700" dirty="0"/>
              <a:t> Magazine, Fall 2011.</a:t>
            </a:r>
          </a:p>
          <a:p>
            <a:pPr marL="571500" indent="-571500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9"/>
            </a:pPr>
            <a:r>
              <a:rPr lang="en-US" altLang="en-US" sz="2700" dirty="0" err="1"/>
              <a:t>Zeikel</a:t>
            </a:r>
            <a:r>
              <a:rPr lang="en-US" altLang="en-US" sz="2700" dirty="0"/>
              <a:t>, A.: “</a:t>
            </a:r>
            <a:r>
              <a:rPr lang="en-US" altLang="en-US" sz="2700" dirty="0">
                <a:hlinkClick r:id="rId2"/>
              </a:rPr>
              <a:t>Managing Your Portfolio: One Father's Advice</a:t>
            </a:r>
            <a:r>
              <a:rPr lang="en-US" altLang="en-US" sz="2700" dirty="0"/>
              <a:t>”, Forbes.com, Jun 18, 2010.</a:t>
            </a:r>
          </a:p>
          <a:p>
            <a:pPr marL="571500" indent="-571500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9"/>
            </a:pPr>
            <a:r>
              <a:rPr lang="en-US" altLang="en-US" sz="2700" dirty="0"/>
              <a:t>Meehan, M.: “</a:t>
            </a:r>
            <a:r>
              <a:rPr lang="en-US" altLang="en-US" sz="2700" dirty="0">
                <a:hlinkClick r:id="rId3"/>
              </a:rPr>
              <a:t>The Mayonnaise Jar and Coffee</a:t>
            </a:r>
            <a:r>
              <a:rPr lang="en-US" altLang="en-US" sz="2700" dirty="0"/>
              <a:t>”, May 29, 2004, Aug 22, 2013, and May 20, 2014.</a:t>
            </a:r>
          </a:p>
          <a:p>
            <a:pPr marL="571500" indent="-571500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9"/>
            </a:pPr>
            <a:r>
              <a:rPr lang="en-US" altLang="en-US" sz="2700" dirty="0"/>
              <a:t>Abernathy, S. and Luster, B.: “The Slow and Steady Path to Wealth”, </a:t>
            </a:r>
            <a:r>
              <a:rPr lang="en-US" altLang="en-US" sz="2700" dirty="0" err="1"/>
              <a:t>PracticeLink</a:t>
            </a:r>
            <a:r>
              <a:rPr lang="en-US" altLang="en-US" sz="2700" dirty="0"/>
              <a:t> Magazine, Fall 2011.</a:t>
            </a:r>
          </a:p>
        </p:txBody>
      </p:sp>
    </p:spTree>
    <p:extLst>
      <p:ext uri="{BB962C8B-B14F-4D97-AF65-F5344CB8AC3E}">
        <p14:creationId xmlns:p14="http://schemas.microsoft.com/office/powerpoint/2010/main" val="4255914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REPORT-Continued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62000"/>
            <a:ext cx="10972800" cy="4525963"/>
          </a:xfrm>
        </p:spPr>
        <p:txBody>
          <a:bodyPr/>
          <a:lstStyle/>
          <a:p>
            <a:r>
              <a:rPr lang="en-US" dirty="0"/>
              <a:t>Reasonably solid life/career</a:t>
            </a:r>
          </a:p>
          <a:p>
            <a:endParaRPr lang="en-US" dirty="0"/>
          </a:p>
          <a:p>
            <a:r>
              <a:rPr lang="en-US" dirty="0"/>
              <a:t>Married 43 years, 3 children, 5 grandkids</a:t>
            </a:r>
          </a:p>
          <a:p>
            <a:r>
              <a:rPr lang="en-US" dirty="0"/>
              <a:t>My RN wife was CEO/COO/CFO of our family/home</a:t>
            </a:r>
          </a:p>
          <a:p>
            <a:r>
              <a:rPr lang="en-US" dirty="0"/>
              <a:t>Three moves, 5 jobs in 3 institutions</a:t>
            </a:r>
          </a:p>
          <a:p>
            <a:r>
              <a:rPr lang="en-US" dirty="0"/>
              <a:t>All blessed with good health</a:t>
            </a:r>
          </a:p>
          <a:p>
            <a:endParaRPr lang="en-US" dirty="0"/>
          </a:p>
          <a:p>
            <a:r>
              <a:rPr lang="en-US" dirty="0"/>
              <a:t>Busy clinical pediatric surgeon</a:t>
            </a:r>
          </a:p>
          <a:p>
            <a:r>
              <a:rPr lang="en-US" dirty="0"/>
              <a:t>Educator/mentor</a:t>
            </a:r>
          </a:p>
          <a:p>
            <a:r>
              <a:rPr lang="en-US" dirty="0"/>
              <a:t>Investigator-advanced the field</a:t>
            </a:r>
          </a:p>
          <a:p>
            <a:r>
              <a:rPr lang="en-US" dirty="0"/>
              <a:t>Leader-institutional and external societies/organizations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414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REPORT -Continued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4525963"/>
          </a:xfrm>
        </p:spPr>
        <p:txBody>
          <a:bodyPr/>
          <a:lstStyle/>
          <a:p>
            <a:r>
              <a:rPr lang="en-US" dirty="0"/>
              <a:t>HPI:  Faculty-Stanford University 21 years 1998-2021</a:t>
            </a:r>
          </a:p>
          <a:p>
            <a:r>
              <a:rPr lang="en-US" dirty="0"/>
              <a:t>	Chair Surgery 1998-2015 </a:t>
            </a:r>
          </a:p>
          <a:p>
            <a:r>
              <a:rPr lang="en-US" dirty="0"/>
              <a:t>	SIC Packard Children’s Hospital 2002-2016    </a:t>
            </a:r>
          </a:p>
          <a:p>
            <a:r>
              <a:rPr lang="en-US" dirty="0"/>
              <a:t>	Co-Director Biodesign 2002-2020</a:t>
            </a:r>
          </a:p>
          <a:p>
            <a:r>
              <a:rPr lang="en-US" i="1" dirty="0"/>
              <a:t>At age 50</a:t>
            </a:r>
            <a:r>
              <a:rPr lang="en-US" dirty="0"/>
              <a:t> planned to stop in OR at age 65, fully retire at 70.</a:t>
            </a:r>
          </a:p>
          <a:p>
            <a:r>
              <a:rPr lang="en-US" dirty="0"/>
              <a:t>	Opted for Stanford FRIP at age 68, OTD at age 70</a:t>
            </a:r>
          </a:p>
          <a:p>
            <a:r>
              <a:rPr lang="en-US" b="1" i="1" dirty="0"/>
              <a:t>Loved every minute of the journey</a:t>
            </a:r>
          </a:p>
          <a:p>
            <a:endParaRPr lang="en-US" b="1" i="1" dirty="0"/>
          </a:p>
          <a:p>
            <a:r>
              <a:rPr lang="en-US" dirty="0"/>
              <a:t>Moved to Austin TX Dec. 2020 for next adventure!</a:t>
            </a:r>
          </a:p>
          <a:p>
            <a:r>
              <a:rPr lang="en-US" dirty="0"/>
              <a:t>  part time venture partner, 8 BOD ( </a:t>
            </a:r>
            <a:r>
              <a:rPr lang="en-US" sz="2000" dirty="0"/>
              <a:t>2 public, 2 NFP, 4 early stage med tech)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11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Case Report- personal journey,…so far.</a:t>
            </a:r>
          </a:p>
          <a:p>
            <a:pPr marL="514350" indent="-514350">
              <a:buAutoNum type="arabicPeriod"/>
            </a:pPr>
            <a:r>
              <a:rPr lang="en-US" b="1" u="sng" dirty="0"/>
              <a:t>What was I thinking/planning/doing along the way?</a:t>
            </a:r>
          </a:p>
          <a:p>
            <a:pPr marL="514350" indent="-514350">
              <a:buAutoNum type="arabicPeriod"/>
            </a:pPr>
            <a:r>
              <a:rPr lang="en-US" dirty="0"/>
              <a:t>Lessons learned/refined by teaching the next generation</a:t>
            </a:r>
          </a:p>
          <a:p>
            <a:pPr marL="514350" indent="-514350">
              <a:buAutoNum type="arabicPeriod"/>
            </a:pPr>
            <a:r>
              <a:rPr lang="en-US" dirty="0"/>
              <a:t>Financial realities-you can retire anytime you want, whenever you want IF you can afford it.</a:t>
            </a:r>
          </a:p>
        </p:txBody>
      </p:sp>
    </p:spTree>
    <p:extLst>
      <p:ext uri="{BB962C8B-B14F-4D97-AF65-F5344CB8AC3E}">
        <p14:creationId xmlns:p14="http://schemas.microsoft.com/office/powerpoint/2010/main" val="23366309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1_Whirlpoo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ln w="22225">
          <a:headEnd type="none" w="med" len="med"/>
          <a:tailEnd type="none" w="med" len="med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b="0" dirty="0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Whirlpool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12643</TotalTime>
  <Words>3224</Words>
  <Application>Microsoft Office PowerPoint</Application>
  <PresentationFormat>Widescreen</PresentationFormat>
  <Paragraphs>483</Paragraphs>
  <Slides>69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Monotype Sorts</vt:lpstr>
      <vt:lpstr>Tahoma</vt:lpstr>
      <vt:lpstr>Times New Roman</vt:lpstr>
      <vt:lpstr>Wingdings</vt:lpstr>
      <vt:lpstr>1_Whirlpool</vt:lpstr>
      <vt:lpstr>Image</vt:lpstr>
      <vt:lpstr>PowerPoint Presentation</vt:lpstr>
      <vt:lpstr>DISCLAIMER</vt:lpstr>
      <vt:lpstr>Shakespeare had it Right</vt:lpstr>
      <vt:lpstr>Seven Ages/Acts “Father Time is Undefeated”</vt:lpstr>
      <vt:lpstr>Objectives</vt:lpstr>
      <vt:lpstr>CASE REPORT</vt:lpstr>
      <vt:lpstr>CASE REPORT-Continued</vt:lpstr>
      <vt:lpstr>CASE REPORT -Continued</vt:lpstr>
      <vt:lpstr>Objectives</vt:lpstr>
      <vt:lpstr>PLANNING</vt:lpstr>
      <vt:lpstr>WHAT WAS I THINKING? Big Influences</vt:lpstr>
      <vt:lpstr>PowerPoint Presentation</vt:lpstr>
      <vt:lpstr>DECATHLON AS A METAPHOR FOR LIFE</vt:lpstr>
      <vt:lpstr>PowerPoint Presentation</vt:lpstr>
      <vt:lpstr>TMK DECATHLON OF LIFE 10 Events</vt:lpstr>
      <vt:lpstr>KEY principle</vt:lpstr>
      <vt:lpstr>Surgical Morbidity/Mortality mindset</vt:lpstr>
      <vt:lpstr>Career Planning</vt:lpstr>
      <vt:lpstr>“RETIREMENT” The NEXT ACT</vt:lpstr>
      <vt:lpstr>PowerPoint Presentation</vt:lpstr>
      <vt:lpstr>GUIDING PRINCIPLE THROUGHOUT</vt:lpstr>
      <vt:lpstr>PowerPoint Presentation</vt:lpstr>
      <vt:lpstr>Objectives</vt:lpstr>
      <vt:lpstr>Academic Freedom/Academic Duty Donald Kennedy-Stanford’s Eighth President</vt:lpstr>
      <vt:lpstr>Academic Duty</vt:lpstr>
      <vt:lpstr>Recurring theme of Academic Duty ‘pay it forward’</vt:lpstr>
      <vt:lpstr>PowerPoint Presentation</vt:lpstr>
      <vt:lpstr>DISCLAIMER</vt:lpstr>
      <vt:lpstr>WEALTH MANAGEMENT </vt:lpstr>
      <vt:lpstr>PowerPoint Presentation</vt:lpstr>
      <vt:lpstr>Trainees REALITIES 2020</vt:lpstr>
      <vt:lpstr>The Krummel ‘Grid’</vt:lpstr>
      <vt:lpstr>PowerPoint Presentation</vt:lpstr>
      <vt:lpstr>PowerPoint Presentation</vt:lpstr>
      <vt:lpstr>PowerPoint Presentation</vt:lpstr>
      <vt:lpstr>THINGS FOR YOU  TO GET CLARITY ON</vt:lpstr>
      <vt:lpstr>PowerPoint Presentation</vt:lpstr>
      <vt:lpstr>HOW TO GET THERE ??</vt:lpstr>
      <vt:lpstr>Advice to a Young Tradesman  1748</vt:lpstr>
      <vt:lpstr>Lessons from Einstein</vt:lpstr>
      <vt:lpstr>PowerPoint Presentation</vt:lpstr>
      <vt:lpstr>DEBT</vt:lpstr>
      <vt:lpstr>KEY LESSONS</vt:lpstr>
      <vt:lpstr>TWO THINGS ARE CERTAIN</vt:lpstr>
      <vt:lpstr>TAXES</vt:lpstr>
      <vt:lpstr>PROTECTION</vt:lpstr>
      <vt:lpstr>RETIREMENT/KIDS</vt:lpstr>
      <vt:lpstr>Just like in the practice of Surgery, HOPE is not a strategy!</vt:lpstr>
      <vt:lpstr>RETIREMENT</vt:lpstr>
      <vt:lpstr>KIDS</vt:lpstr>
      <vt:lpstr>HOME</vt:lpstr>
      <vt:lpstr>CONCLUSIONS</vt:lpstr>
      <vt:lpstr>Objectives</vt:lpstr>
      <vt:lpstr>A few general thoughts </vt:lpstr>
      <vt:lpstr>A Useful Read “To exist is to change, to change is to mature, to mature is to go on creating oneself endlessly.”  Henri Bergson</vt:lpstr>
      <vt:lpstr>A Little Confirmation Bias</vt:lpstr>
      <vt:lpstr>Kubler Ross was RIGHT</vt:lpstr>
      <vt:lpstr>Can be a Convulsive Seismic Shift</vt:lpstr>
      <vt:lpstr>PowerPoint Presentation</vt:lpstr>
      <vt:lpstr>PowerPoint Presentation</vt:lpstr>
      <vt:lpstr>Retirement Financial Reality</vt:lpstr>
      <vt:lpstr>PowerPoint Presentation</vt:lpstr>
      <vt:lpstr>Corollary</vt:lpstr>
      <vt:lpstr>Try to avoid this situation</vt:lpstr>
      <vt:lpstr>The Wealth of Health</vt:lpstr>
      <vt:lpstr>Conclusions</vt:lpstr>
      <vt:lpstr>REFERENCES</vt:lpstr>
      <vt:lpstr>REFERENCES</vt:lpstr>
      <vt:lpstr>REFERENCES</vt:lpstr>
    </vt:vector>
  </TitlesOfParts>
  <Company>Stanford University School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Overholser</dc:creator>
  <cp:lastModifiedBy>Christy E Hartman</cp:lastModifiedBy>
  <cp:revision>258</cp:revision>
  <cp:lastPrinted>2018-11-29T23:55:54Z</cp:lastPrinted>
  <dcterms:created xsi:type="dcterms:W3CDTF">2005-02-07T18:42:41Z</dcterms:created>
  <dcterms:modified xsi:type="dcterms:W3CDTF">2022-10-24T21:13:30Z</dcterms:modified>
</cp:coreProperties>
</file>