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858000" cy="9144000"/>
  <p:embeddedFontLst>
    <p:embeddedFont>
      <p:font typeface="Oswald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swald-bold.fntdata"/><Relationship Id="rId12" Type="http://schemas.openxmlformats.org/officeDocument/2006/relationships/font" Target="fonts/Oswa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37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dc.gov/nchs/products/databriefs/db303.htm" TargetMode="External"/><Relationship Id="rId3" Type="http://schemas.openxmlformats.org/officeDocument/2006/relationships/hyperlink" Target="https://www.vectorstock.com/royalty-free-vector/continuous-line-drawing-sitting-sad-girl-vector-19880861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aamc.org/data-reports/workforce/interactive-data/figure-20-percentage-physicians-sex-and-race/ethnicity-2018" TargetMode="External"/><Relationship Id="rId3" Type="http://schemas.openxmlformats.org/officeDocument/2006/relationships/hyperlink" Target="https://www.aamc.org/data-reports/workforce/interactive-data/figure-18-percentage-all-active-physicians-race/ethnicity-2018" TargetMode="External"/><Relationship Id="rId4" Type="http://schemas.openxmlformats.org/officeDocument/2006/relationships/hyperlink" Target="https://www.shutterstock.com/image-vector/doctor-stethoscope-continuous-line-drawing-629514734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dc.gov/reproductivehealth/maternal-mortality/pregnancy-mortality-surveillance-system.htm" TargetMode="External"/><Relationship Id="rId3" Type="http://schemas.openxmlformats.org/officeDocument/2006/relationships/hyperlink" Target="https://stock.adobe.com/ca/images/pregnant-woman-single-continuous-line-art-medicine-health-care-pregnancy-healthy-silhouette-holding-belly-headline-concept-design-one-sketch-outline-drawing-white-vector-illustration/238242794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8e5074525_1_29:notes"/>
          <p:cNvSpPr/>
          <p:nvPr>
            <p:ph idx="2" type="sldImg"/>
          </p:nvPr>
        </p:nvSpPr>
        <p:spPr>
          <a:xfrm>
            <a:off x="1143337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8e5074525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1143337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8e5074525_0_0:notes"/>
          <p:cNvSpPr/>
          <p:nvPr>
            <p:ph idx="2" type="sldImg"/>
          </p:nvPr>
        </p:nvSpPr>
        <p:spPr>
          <a:xfrm>
            <a:off x="1143337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8e50745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8e5074525_1_0:notes"/>
          <p:cNvSpPr/>
          <p:nvPr>
            <p:ph idx="2" type="sldImg"/>
          </p:nvPr>
        </p:nvSpPr>
        <p:spPr>
          <a:xfrm>
            <a:off x="1143337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8e507452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https://www.cdc.gov/nchs/products/databriefs/db303.htm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 art </a:t>
            </a:r>
            <a:r>
              <a:rPr lang="en"/>
              <a:t>inspired</a:t>
            </a:r>
            <a:r>
              <a:rPr lang="en"/>
              <a:t> by: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https://www.vectorstock.com/royalty-free-vector/continuous-line-drawing-sitting-sad-girl-vector-19880861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8e5074525_1_7:notes"/>
          <p:cNvSpPr/>
          <p:nvPr>
            <p:ph idx="2" type="sldImg"/>
          </p:nvPr>
        </p:nvSpPr>
        <p:spPr>
          <a:xfrm>
            <a:off x="1143337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8e5074525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https://www.aamc.org/data-reports/workforce/interactive-data/figure-20-percentage-physicians-sex-and-race/ethnicity-2018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https://www.aamc.org/data-reports/workforce/interactive-data/figure-18-percentage-all-active-physicians-race/ethnicity-2018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 Art inspired by: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https://www.shutterstock.com/image-vector/doctor-stethoscope-continuous-line-drawing-629514734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8e5074525_1_13:notes"/>
          <p:cNvSpPr/>
          <p:nvPr>
            <p:ph idx="2" type="sldImg"/>
          </p:nvPr>
        </p:nvSpPr>
        <p:spPr>
          <a:xfrm>
            <a:off x="1143337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8e5074525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https://www.cdc.gov/reproductivehealth/maternal-mortality/pregnancy-mortality-surveillance-system.htm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 art inspired by: 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https://stock.adobe.com/ca/images/pregnant-woman-single-continuous-line-art-medicine-health-care-pregnancy-healthy-silhouette-holding-belly-headline-concept-design-one-sketch-outline-drawing-white-vector-illustration/238242794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9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9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9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900" cy="17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900" cy="11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900" cy="7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900" cy="7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900" cy="7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E0666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9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AvfFkC1lP6IHY_jgwaFt0XM6fG1QbNbS/view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hyperlink" Target="http://drive.google.com/file/d/1rT88r9FR-zZATLiwnME7qzrTYnsnsTFz/view" TargetMode="External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33950" y="2372400"/>
            <a:ext cx="7676100" cy="1562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Do No Harm</a:t>
            </a:r>
            <a:endParaRPr sz="10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733950" y="3935100"/>
            <a:ext cx="7676100" cy="550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 Visual Art Installation by Grace Adebogun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Assignment 6B (Grace Adebogun)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900" y="825638"/>
            <a:ext cx="7676200" cy="575715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1" name="Google Shape;61;p14"/>
          <p:cNvSpPr txBox="1"/>
          <p:nvPr/>
        </p:nvSpPr>
        <p:spPr>
          <a:xfrm>
            <a:off x="733900" y="275225"/>
            <a:ext cx="7676100" cy="550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Trailer Introduction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0" l="0" r="0" t="32998"/>
          <a:stretch/>
        </p:blipFill>
        <p:spPr>
          <a:xfrm>
            <a:off x="73950" y="2536388"/>
            <a:ext cx="8995976" cy="2332961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7" name="Google Shape;67;p15"/>
          <p:cNvSpPr txBox="1"/>
          <p:nvPr/>
        </p:nvSpPr>
        <p:spPr>
          <a:xfrm>
            <a:off x="73950" y="1988650"/>
            <a:ext cx="8996100" cy="547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Art Installation</a:t>
            </a:r>
            <a:endParaRPr b="1"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8" name="Google Shape;68;p15" title="Longitudinal Project Audio.wa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6225" y="2033949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b="0" l="0" r="0" t="6296"/>
          <a:stretch/>
        </p:blipFill>
        <p:spPr>
          <a:xfrm>
            <a:off x="3724425" y="1510950"/>
            <a:ext cx="5259227" cy="4395301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4" name="Google Shape;74;p16"/>
          <p:cNvSpPr txBox="1"/>
          <p:nvPr/>
        </p:nvSpPr>
        <p:spPr>
          <a:xfrm>
            <a:off x="160350" y="951750"/>
            <a:ext cx="8823300" cy="5592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Mental Health</a:t>
            </a:r>
            <a:endParaRPr b="1"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160350" y="1510950"/>
            <a:ext cx="3564000" cy="4395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swald"/>
              <a:buChar char="●"/>
            </a:pPr>
            <a:r>
              <a:rPr lang="en" sz="2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11% of Black Women have depression as opposed to 10.5% of White women</a:t>
            </a:r>
            <a:endParaRPr sz="2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swald"/>
              <a:buChar char="●"/>
            </a:pPr>
            <a:r>
              <a:rPr lang="en" sz="2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Only 12.9% of the woman population is Black women as opposed to 60% of White women</a:t>
            </a:r>
            <a:endParaRPr sz="2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b="8999" l="0" r="0" t="0"/>
          <a:stretch/>
        </p:blipFill>
        <p:spPr>
          <a:xfrm>
            <a:off x="3724353" y="1510950"/>
            <a:ext cx="5255195" cy="4397299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1" name="Google Shape;81;p17"/>
          <p:cNvSpPr txBox="1"/>
          <p:nvPr/>
        </p:nvSpPr>
        <p:spPr>
          <a:xfrm>
            <a:off x="160350" y="951750"/>
            <a:ext cx="8823300" cy="5592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Black Female Doctors</a:t>
            </a:r>
            <a:endParaRPr b="1"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160350" y="1510950"/>
            <a:ext cx="3564000" cy="4395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swald"/>
              <a:buChar char="●"/>
            </a:pPr>
            <a:r>
              <a:rPr lang="en" sz="2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Around 2.6% of doctors are Black women as opposed to 19.3% for White women</a:t>
            </a:r>
            <a:endParaRPr sz="2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swald"/>
              <a:buChar char="●"/>
            </a:pPr>
            <a:r>
              <a:rPr lang="en" sz="2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Only 12.9% of the woman population is Black women as opposed to 60% of White women</a:t>
            </a:r>
            <a:endParaRPr sz="2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 rotWithShape="1">
          <a:blip r:embed="rId3">
            <a:alphaModFix/>
          </a:blip>
          <a:srcRect b="9688" l="0" r="0" t="4111"/>
          <a:stretch/>
        </p:blipFill>
        <p:spPr>
          <a:xfrm>
            <a:off x="3724350" y="1510950"/>
            <a:ext cx="5259303" cy="4395303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8" name="Google Shape;88;p18"/>
          <p:cNvSpPr txBox="1"/>
          <p:nvPr/>
        </p:nvSpPr>
        <p:spPr>
          <a:xfrm>
            <a:off x="160350" y="951750"/>
            <a:ext cx="8823300" cy="5592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Pregnancy</a:t>
            </a:r>
            <a:endParaRPr b="1"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160350" y="1510950"/>
            <a:ext cx="3564000" cy="4395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swald"/>
              <a:buChar char="●"/>
            </a:pPr>
            <a:r>
              <a:rPr lang="en" sz="2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41.7 out of every 100,000 births result in death for Black women as opposed to 13.4 for White women</a:t>
            </a:r>
            <a:endParaRPr sz="2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swald"/>
              <a:buChar char="●"/>
            </a:pPr>
            <a:r>
              <a:rPr lang="en"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Only 12.9% of the woman population is Black women as opposed to 60% of White women</a:t>
            </a:r>
            <a:endParaRPr sz="2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