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6" roundtripDataSignature="AMtx7mg5eQ8b8IktAvbfBw0rYAWAA5Ni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5.jpg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3.jpg"/><Relationship Id="rId5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2.jpg"/><Relationship Id="rId5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5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0314">
            <a:alpha val="62745"/>
          </a:srgbClr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lue, colorful&#10;&#10;Description automatically generated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932" y="2788472"/>
            <a:ext cx="3230563" cy="2384425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0043" y="2788472"/>
            <a:ext cx="3131639" cy="2384425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91" name="Google Shape;91;p1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Daily Headache: “</a:t>
            </a:r>
            <a:r>
              <a:rPr i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Distanced, Vulnerable, Ebbs and Flows</a:t>
            </a: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descr="A picture containing person, person, dark, standing&#10;&#10;Description automatically generated"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4169" y="2788473"/>
            <a:ext cx="3569200" cy="2384424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93" name="Google Shape;93;p1"/>
          <p:cNvSpPr/>
          <p:nvPr/>
        </p:nvSpPr>
        <p:spPr>
          <a:xfrm>
            <a:off x="1286932" y="5653891"/>
            <a:ext cx="1006528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"If you have something visible, the onus of being sympathetic is on the people around you, and I think if you have something like pain, I think the onus is on you, which makes it more difficult."</a:t>
            </a:r>
            <a:endParaRPr i="1" sz="1800">
              <a:solidFill>
                <a:schemeClr val="lt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/>
          <p:nvPr>
            <p:ph type="title"/>
          </p:nvPr>
        </p:nvSpPr>
        <p:spPr>
          <a:xfrm>
            <a:off x="25743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/>
              <a:t>Migraine headache with venous angioma: “Fire, screaming, white noise” </a:t>
            </a:r>
            <a:endParaRPr/>
          </a:p>
        </p:txBody>
      </p:sp>
      <p:pic>
        <p:nvPicPr>
          <p:cNvPr descr="A close-up of a person's body&#10;&#10;Description automatically generated with low confidence" id="171" name="Google Shape;171;p10"/>
          <p:cNvPicPr preferRelativeResize="0"/>
          <p:nvPr/>
        </p:nvPicPr>
        <p:blipFill rotWithShape="1">
          <a:blip r:embed="rId3">
            <a:alphaModFix/>
          </a:blip>
          <a:srcRect b="767" l="0" r="0" t="399"/>
          <a:stretch/>
        </p:blipFill>
        <p:spPr>
          <a:xfrm>
            <a:off x="2668287" y="1325563"/>
            <a:ext cx="6855426" cy="508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/>
          <p:nvPr>
            <p:ph type="title"/>
          </p:nvPr>
        </p:nvSpPr>
        <p:spPr>
          <a:xfrm>
            <a:off x="25743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/>
              <a:t>Migraine headache: “throbbing, disruptive, night” </a:t>
            </a:r>
            <a:endParaRPr/>
          </a:p>
        </p:txBody>
      </p:sp>
      <p:pic>
        <p:nvPicPr>
          <p:cNvPr descr="A picture containing outdoor, colorful, painted, painting&#10;&#10;Description automatically generated" id="177" name="Google Shape;17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4974" y="1325563"/>
            <a:ext cx="7202051" cy="53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D4811">
            <a:alpha val="62745"/>
          </a:srgbClr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ight, painted&#10;&#10;Description automatically generated"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932" y="2809109"/>
            <a:ext cx="3168650" cy="2343150"/>
          </a:xfrm>
          <a:prstGeom prst="rect">
            <a:avLst/>
          </a:prstGeom>
          <a:noFill/>
          <a:ln>
            <a:noFill/>
          </a:ln>
          <a:effectLst>
            <a:outerShdw blurRad="431800" sx="101000" rotWithShape="0" algn="t" dir="5400000" dist="38100" sy="101000">
              <a:srgbClr val="000000">
                <a:alpha val="40000"/>
              </a:srgbClr>
            </a:outerShdw>
          </a:effectLst>
        </p:spPr>
      </p:pic>
      <p:pic>
        <p:nvPicPr>
          <p:cNvPr descr="A person lying on a couch&#10;&#10;Description automatically generated with medium confidence"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844" y="2809109"/>
            <a:ext cx="3590925" cy="2343150"/>
          </a:xfrm>
          <a:prstGeom prst="rect">
            <a:avLst/>
          </a:prstGeom>
          <a:noFill/>
          <a:ln>
            <a:noFill/>
          </a:ln>
          <a:effectLst>
            <a:outerShdw blurRad="431800" sx="101000" rotWithShape="0" algn="t" dir="5400000" dist="38100" sy="101000">
              <a:srgbClr val="000000">
                <a:alpha val="40000"/>
              </a:srgbClr>
            </a:outerShdw>
          </a:effectLst>
        </p:spPr>
      </p:pic>
      <p:pic>
        <p:nvPicPr>
          <p:cNvPr descr="A picture containing orange&#10;&#10;Description automatically generated" id="101" name="Google Shape;101;p2"/>
          <p:cNvPicPr preferRelativeResize="0"/>
          <p:nvPr/>
        </p:nvPicPr>
        <p:blipFill rotWithShape="1">
          <a:blip r:embed="rId5">
            <a:alphaModFix/>
          </a:blip>
          <a:srcRect b="13133" l="0" r="0" t="11829"/>
          <a:stretch/>
        </p:blipFill>
        <p:spPr>
          <a:xfrm>
            <a:off x="8184619" y="2809109"/>
            <a:ext cx="3167063" cy="2343150"/>
          </a:xfrm>
          <a:prstGeom prst="rect">
            <a:avLst/>
          </a:prstGeom>
          <a:noFill/>
          <a:ln>
            <a:noFill/>
          </a:ln>
          <a:effectLst>
            <a:outerShdw blurRad="431800" sx="101000" rotWithShape="0" algn="t" dir="5400000" dist="38100" sy="101000">
              <a:srgbClr val="000000">
                <a:alpha val="40000"/>
              </a:srgbClr>
            </a:outerShdw>
          </a:effectLst>
        </p:spPr>
      </p:pic>
      <p:sp>
        <p:nvSpPr>
          <p:cNvPr id="102" name="Google Shape;102;p2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Migraine Headache: “</a:t>
            </a:r>
            <a:r>
              <a:rPr i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Violent, Welcoming, Wisps</a:t>
            </a: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286932" y="5653891"/>
            <a:ext cx="1002339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"I have to practice every single time I go down the dark tunnel. I have to say to myself every time, 'This is the migraine talking. Don't believe it. Your life isn't awful. You're not depressed. This is the migraine attack...' And I have to tell myself that every time."</a:t>
            </a:r>
            <a:endParaRPr i="1" sz="1800">
              <a:solidFill>
                <a:schemeClr val="lt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838">
            <a:alpha val="62745"/>
          </a:srgbClr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crystal&#10;&#10;Description automatically generated with low confidence"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3952" y="2721275"/>
            <a:ext cx="3551238" cy="234473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2924" y="2721274"/>
            <a:ext cx="3220236" cy="2367491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11" name="Google Shape;111;p3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Migraine Headache: “</a:t>
            </a:r>
            <a:r>
              <a:rPr i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Burrow, Threat, Confined</a:t>
            </a: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255984" y="5502562"/>
            <a:ext cx="101271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“Y</a:t>
            </a:r>
            <a:r>
              <a:rPr b="0" i="1" lang="en-US" sz="1800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ou feel like you have an invisible handicap [but] you don't know when it's going to happen. It's like you're walking and all of a sudden, there's a glass window in front of you that you knocked into. And, all of a sudden, you've crashed and you're like, 'Okay well I guess I've got to stop going this way and I've got to go that way.' " </a:t>
            </a:r>
            <a:endParaRPr i="1" sz="1800">
              <a:solidFill>
                <a:schemeClr val="lt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5982" y="2721274"/>
            <a:ext cx="3220236" cy="2321986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7091C">
            <a:alpha val="62745"/>
          </a:srgbClr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yellow, colorful, drawing, painted&#10;&#10;Description automatically generated"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932" y="2700347"/>
            <a:ext cx="3178175" cy="2368550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iding, blurry, image, blur&#10;&#10;Description automatically generated"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3369" y="2700347"/>
            <a:ext cx="3571875" cy="2368550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3506" y="2700347"/>
            <a:ext cx="3178176" cy="2368550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22" name="Google Shape;122;p4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Migraine Headache: “</a:t>
            </a:r>
            <a:r>
              <a:rPr i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Lucid Dream, Blinding, Throbbing</a:t>
            </a: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1286932" y="5461767"/>
            <a:ext cx="1002339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"I guess I don't really talk about it much when I do [get a migraine], because I’ll just say I'm taking a nap or something... I don't want to be known as the person with the perpetual headaches or as someone who's perpetually sick." </a:t>
            </a:r>
            <a:endParaRPr i="1" sz="1800">
              <a:solidFill>
                <a:schemeClr val="lt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257F">
            <a:alpha val="49803"/>
          </a:srgbClr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flower, plant, plastic, drawing&#10;&#10;Description automatically generated"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932" y="2724570"/>
            <a:ext cx="3287713" cy="245903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outdoor, sky, sunset, sun&#10;&#10;Description automatically generated" id="130" name="Google Shape;13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907" y="2724570"/>
            <a:ext cx="3319463" cy="245903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ocean floor&#10;&#10;Description automatically generated" id="131" name="Google Shape;13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0632" y="2724570"/>
            <a:ext cx="3319463" cy="245903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32" name="Google Shape;132;p5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</a:pP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Migraine Headache: “</a:t>
            </a:r>
            <a:r>
              <a:rPr i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Congestion, Weight, Pressure</a:t>
            </a: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1286932" y="5600701"/>
            <a:ext cx="100233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"I felt like a burden sometimes because [when my family] had to take me to neurologist appointments, they had to call into school and the whole schedule was adjusted...it made me feel…guilty."</a:t>
            </a:r>
            <a:endParaRPr i="1" sz="1800">
              <a:solidFill>
                <a:schemeClr val="lt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>
            <a:alpha val="62745"/>
          </a:srgbClr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drawing, painting, nature&#10;&#10;Description automatically generated" id="139" name="Google Shape;1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932" y="2741640"/>
            <a:ext cx="3309938" cy="247808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person jumping in the air&#10;&#10;Description automatically generated with medium confidence" id="140" name="Google Shape;140;p6"/>
          <p:cNvPicPr preferRelativeResize="0"/>
          <p:nvPr/>
        </p:nvPicPr>
        <p:blipFill rotWithShape="1">
          <a:blip r:embed="rId4">
            <a:alphaModFix/>
          </a:blip>
          <a:srcRect b="15403" l="0" r="0" t="24811"/>
          <a:stretch/>
        </p:blipFill>
        <p:spPr>
          <a:xfrm>
            <a:off x="4663544" y="2741640"/>
            <a:ext cx="3309938" cy="247808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yellow flower&#10;&#10;Description automatically generated with medium confidence" id="141" name="Google Shape;1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1744" y="2741640"/>
            <a:ext cx="3309938" cy="2478088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42" name="Google Shape;142;p6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Migraine Headache: “</a:t>
            </a:r>
            <a:r>
              <a:rPr i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Boiling, Crippling, Stagnated</a:t>
            </a: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1306814" y="5653890"/>
            <a:ext cx="100233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chemeClr val="lt1"/>
                </a:solidFill>
                <a:latin typeface="Arial Hebrew"/>
                <a:ea typeface="Arial Hebrew"/>
                <a:cs typeface="Arial Hebrew"/>
                <a:sym typeface="Arial Hebrew"/>
              </a:rPr>
              <a:t>"Honestly, this chronic headache has killed the real me. I am not myself, I am no longer a fighter, I feel defeated, and worse still it has affected my normal functioning as a human being." </a:t>
            </a:r>
            <a:endParaRPr i="1" sz="1800">
              <a:solidFill>
                <a:schemeClr val="lt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>
            <a:alpha val="62352"/>
          </a:srgbClr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fmla="val 100000" name="adj1"/>
              <a:gd fmla="val 22582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indoor, person&#10;&#10;Description automatically generated" id="149" name="Google Shape;14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4688600" y="2769879"/>
            <a:ext cx="3220060" cy="2421603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drawing, colorful, blue, poppy&#10;&#10;Description automatically generated" id="150" name="Google Shape;1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6932" y="2769880"/>
            <a:ext cx="3220057" cy="2421602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outdoor, nature, day, ocean floor&#10;&#10;Description automatically generated" id="151" name="Google Shape;15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0272" y="2769879"/>
            <a:ext cx="3220058" cy="2421604"/>
          </a:xfrm>
          <a:prstGeom prst="rect">
            <a:avLst/>
          </a:prstGeom>
          <a:noFill/>
          <a:ln>
            <a:noFill/>
          </a:ln>
          <a:effectLst>
            <a:outerShdw blurRad="431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52" name="Google Shape;152;p7"/>
          <p:cNvSpPr txBox="1"/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Migraine Headache: “</a:t>
            </a:r>
            <a:r>
              <a:rPr i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Fuzzy, Flashing, Unknown</a:t>
            </a: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53" name="Google Shape;153;p7"/>
          <p:cNvSpPr/>
          <p:nvPr/>
        </p:nvSpPr>
        <p:spPr>
          <a:xfrm>
            <a:off x="1286932" y="5653883"/>
            <a:ext cx="1002339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chemeClr val="dk1"/>
                </a:solidFill>
                <a:latin typeface="Arial Hebrew"/>
                <a:ea typeface="Arial Hebrew"/>
                <a:cs typeface="Arial Hebrew"/>
                <a:sym typeface="Arial Hebrew"/>
              </a:rPr>
              <a:t>"I feel like [migraines]…help me grow stronger as a person...if I didn't have my headaches, I wouldn't know my limit...or how far I can go...I feel like they've helped me grow stronger emotionally because of what I've had to go through." </a:t>
            </a:r>
            <a:endParaRPr i="1" sz="1800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type="title"/>
          </p:nvPr>
        </p:nvSpPr>
        <p:spPr>
          <a:xfrm>
            <a:off x="25743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/>
              <a:t>Cluster Headache: “Dazed, funky, meditative” </a:t>
            </a:r>
            <a:endParaRPr/>
          </a:p>
        </p:txBody>
      </p:sp>
      <p:pic>
        <p:nvPicPr>
          <p:cNvPr descr="Background pattern&#10;&#10;Description automatically generated with medium confidence" id="159" name="Google Shape;159;p8"/>
          <p:cNvPicPr preferRelativeResize="0"/>
          <p:nvPr/>
        </p:nvPicPr>
        <p:blipFill rotWithShape="1">
          <a:blip r:embed="rId3">
            <a:alphaModFix/>
          </a:blip>
          <a:srcRect b="-512" l="0" r="0" t="3439"/>
          <a:stretch/>
        </p:blipFill>
        <p:spPr>
          <a:xfrm>
            <a:off x="2850580" y="1325563"/>
            <a:ext cx="6490839" cy="499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/>
          <p:nvPr>
            <p:ph type="title"/>
          </p:nvPr>
        </p:nvSpPr>
        <p:spPr>
          <a:xfrm>
            <a:off x="25743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/>
              <a:t>Occipital Headache: “Light, shot, concussive” </a:t>
            </a:r>
            <a:endParaRPr/>
          </a:p>
        </p:txBody>
      </p:sp>
      <p:pic>
        <p:nvPicPr>
          <p:cNvPr descr="A picture containing linedrawing&#10;&#10;Description automatically generated" id="165" name="Google Shape;165;p9"/>
          <p:cNvPicPr preferRelativeResize="0"/>
          <p:nvPr/>
        </p:nvPicPr>
        <p:blipFill rotWithShape="1">
          <a:blip r:embed="rId3">
            <a:alphaModFix/>
          </a:blip>
          <a:srcRect b="-873" l="0" r="0" t="1381"/>
          <a:stretch/>
        </p:blipFill>
        <p:spPr>
          <a:xfrm>
            <a:off x="2677807" y="1325563"/>
            <a:ext cx="6836385" cy="495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2021-03-23T18:31:00Z</dcterms:created>
  <dc:creator>Hannah Kouh Rasmussen</dc:creator>
</cp:coreProperties>
</file>